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304" r:id="rId3"/>
    <p:sldId id="323" r:id="rId4"/>
    <p:sldId id="325" r:id="rId5"/>
    <p:sldId id="326" r:id="rId6"/>
    <p:sldId id="327" r:id="rId7"/>
    <p:sldId id="328" r:id="rId8"/>
    <p:sldId id="329" r:id="rId9"/>
    <p:sldId id="324" r:id="rId10"/>
    <p:sldId id="318" r:id="rId11"/>
    <p:sldId id="316" r:id="rId12"/>
    <p:sldId id="27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2"/>
    <a:srgbClr val="00294B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5"/>
    <p:restoredTop sz="94703"/>
  </p:normalViewPr>
  <p:slideViewPr>
    <p:cSldViewPr>
      <p:cViewPr varScale="1">
        <p:scale>
          <a:sx n="80" d="100"/>
          <a:sy n="80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27/11/18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7" y="188028"/>
            <a:ext cx="1432255" cy="143225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IN2P3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5805488"/>
            <a:ext cx="73437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7" y="188028"/>
            <a:ext cx="1432255" cy="143225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IN2P3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5805488"/>
            <a:ext cx="73437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B4793332-E926-7640-9152-48EB3ADE5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200"/>
            <a:ext cx="9144000" cy="33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7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="" xmlns:a16="http://schemas.microsoft.com/office/drawing/2014/main" id="{0EAFB9D0-342E-0D42-8DB6-E8BD34F3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3467-FDC8-2B4B-A9AA-414CBADA4390}" type="datetime1">
              <a:rPr lang="fr-FR" smtClean="0"/>
              <a:t>27/11/18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000" y="252000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A1D0-96F7-294A-BDF0-BB132E9CC2D8}" type="datetime1">
              <a:rPr lang="fr-FR" smtClean="0"/>
              <a:t>27/11/18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000" y="252000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D550-54B1-8A4D-B622-96E6284F2246}" type="datetime1">
              <a:rPr lang="fr-FR" smtClean="0"/>
              <a:t>27/11/18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581" y="116632"/>
            <a:ext cx="7380312" cy="637888"/>
          </a:xfrm>
        </p:spPr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2771800" y="6516000"/>
            <a:ext cx="5184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475656" y="6516000"/>
            <a:ext cx="1152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73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F82933-F053-3F45-BE0F-7EDE3DD2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116632"/>
            <a:ext cx="7380312" cy="637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0B9CCFB-726F-6E40-A8CC-D3445B9C7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7C1F132-D535-114A-9B88-538EA4360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88B7F04-8740-8544-9DC2-CA75EEFC5A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D919AD-F361-0444-935F-64BAA89FF726}" type="datetime1">
              <a:rPr lang="fr-FR" smtClean="0"/>
              <a:t>27/11/18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0" y="6453336"/>
            <a:ext cx="347674" cy="347674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-716508" y="6533436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5636-4150-234F-A1ED-76ED7A2DF755}" type="datetime1">
              <a:rPr lang="fr-FR" smtClean="0"/>
              <a:t>27/11/18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r>
              <a:rPr lang="fr-FR" dirty="0"/>
              <a:t>IN2P3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-2" y="0"/>
            <a:ext cx="9144002" cy="1916832"/>
            <a:chOff x="-2" y="234904"/>
            <a:chExt cx="9144002" cy="1916832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836712"/>
              <a:ext cx="3635897" cy="1315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35896" y="836712"/>
              <a:ext cx="5508104" cy="1315024"/>
            </a:xfrm>
            <a:prstGeom prst="rect">
              <a:avLst/>
            </a:prstGeom>
            <a:solidFill>
              <a:srgbClr val="E75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3635896" y="927600"/>
              <a:ext cx="55081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fr-FR" sz="2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3635894" y="234904"/>
              <a:ext cx="5503331" cy="601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altLang="fr-FR" sz="1700" b="0" dirty="0">
                  <a:solidFill>
                    <a:srgbClr val="E75112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Institut national de physique nucléaire et de physique des particules</a:t>
              </a:r>
              <a:endParaRPr lang="fr-FR" sz="1700" b="0" dirty="0">
                <a:solidFill>
                  <a:srgbClr val="E75112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" y="116632"/>
            <a:ext cx="432048" cy="432048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635895" y="1052736"/>
            <a:ext cx="5503329" cy="346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3E74307C-4BAD-5C4A-BBA5-DD251413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B8A4-B39F-CD49-8692-933BB3A1E42C}" type="datetime1">
              <a:rPr lang="fr-FR" smtClean="0"/>
              <a:t>27/11/18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0" y="6453336"/>
            <a:ext cx="347674" cy="347674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716508" y="6533436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19AD-F361-0444-935F-64BAA89FF726}" type="datetime1">
              <a:rPr lang="fr-FR" smtClean="0"/>
              <a:t>27/11/18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50" r:id="rId4"/>
    <p:sldLayoutId id="2147483652" r:id="rId5"/>
    <p:sldLayoutId id="2147483658" r:id="rId6"/>
    <p:sldLayoutId id="2147483659" r:id="rId7"/>
    <p:sldLayoutId id="2147483656" r:id="rId8"/>
    <p:sldLayoutId id="2147483654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c.univ-paris7.fr/~beckmann/" TargetMode="Externa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force11.org/group/fairgroup/fairprincipl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qualite-en-recherche.cnrs.fr/spip.php?article315" TargetMode="External"/><Relationship Id="rId3" Type="http://schemas.openxmlformats.org/officeDocument/2006/relationships/hyperlink" Target="http://www.france-grilles.fr/presof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rcheonum.hypotheses.org/date/2018/05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u-strasbg.fr/index-fr.gml" TargetMode="External"/><Relationship Id="rId4" Type="http://schemas.openxmlformats.org/officeDocument/2006/relationships/hyperlink" Target="http://www.enseignementsup-recherche.gouv.fr/cid99434/pole-de-donnees-et-services-pour-le-systeme-terre-pole-de-donnees.html" TargetMode="External"/><Relationship Id="rId5" Type="http://schemas.openxmlformats.org/officeDocument/2006/relationships/hyperlink" Target="http://www.opengeospatial.org/docs/is" TargetMode="External"/><Relationship Id="rId6" Type="http://schemas.openxmlformats.org/officeDocument/2006/relationships/hyperlink" Target="https://sist.cnrs.fr/le-reseau/presentation" TargetMode="External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voa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r.slideshare.net/danieljacob771282/make-your-data-great-now?qid=217da45b-c307-4001-801b-4085b97427ee&amp;v=&amp;b=&amp;from_search=1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4" Type="http://schemas.openxmlformats.org/officeDocument/2006/relationships/hyperlink" Target="https://www.opendap.org/" TargetMode="External"/><Relationship Id="rId5" Type="http://schemas.openxmlformats.org/officeDocument/2006/relationships/hyperlink" Target="http://www.legi.grenoble-inp.fr/web/?lang=fr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r.slideshare.net/danieljacob771282/make-your-data-great-now?qid=217da45b-c307-4001-801b-4085b97427ee&amp;v=&amp;b=&amp;from_search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/>
              <a:t>IN2P3</a:t>
            </a:r>
            <a:endParaRPr lang="fr-FR" sz="1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Journée « FAIR en pratique »: Conclusion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Volker BECKMANN </a:t>
            </a:r>
            <a:endParaRPr lang="fr-FR" dirty="0" smtClean="0"/>
          </a:p>
          <a:p>
            <a:r>
              <a:rPr lang="fr-FR" sz="1800" dirty="0" smtClean="0"/>
              <a:t>IN2P3 Directeur Adjoint Scientifique (DAS) Calcul &amp; Données</a:t>
            </a:r>
            <a:endParaRPr lang="fr-FR" sz="1800" dirty="0"/>
          </a:p>
        </p:txBody>
      </p:sp>
      <p:pic>
        <p:nvPicPr>
          <p:cNvPr id="5" name="Image 4" descr="Volker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82124"/>
            <a:ext cx="1224136" cy="15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pPr marL="342900" indent="-342900"/>
            <a:r>
              <a:rPr lang="fr-FR" dirty="0" smtClean="0"/>
              <a:t>FAIR Data: Risques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908720"/>
            <a:ext cx="806489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sz="2400" dirty="0"/>
              <a:t>trop peu, trop tard: si </a:t>
            </a:r>
            <a:r>
              <a:rPr lang="fr-FR" sz="2400" dirty="0" smtClean="0"/>
              <a:t>les communautés scientifiques </a:t>
            </a:r>
            <a:r>
              <a:rPr lang="fr-FR" sz="2400" dirty="0"/>
              <a:t>n'agit pas, le secteur privé </a:t>
            </a:r>
            <a:r>
              <a:rPr lang="fr-FR" sz="2400" dirty="0" smtClean="0"/>
              <a:t>conduira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2400" dirty="0"/>
              <a:t>communautés </a:t>
            </a:r>
            <a:r>
              <a:rPr lang="fr-FR" sz="2400" dirty="0" smtClean="0"/>
              <a:t>scientifiques</a:t>
            </a:r>
            <a:r>
              <a:rPr lang="fr-FR" sz="2400" dirty="0"/>
              <a:t>: adapter les normes, </a:t>
            </a:r>
            <a:r>
              <a:rPr lang="fr-FR" sz="2400" dirty="0" smtClean="0"/>
              <a:t>fournir </a:t>
            </a:r>
            <a:r>
              <a:rPr lang="fr-FR" sz="2400" i="1" dirty="0" err="1" smtClean="0"/>
              <a:t>trusted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repositories</a:t>
            </a:r>
            <a:endParaRPr lang="fr-FR" sz="2400" i="1" dirty="0"/>
          </a:p>
          <a:p>
            <a:endParaRPr lang="fr-FR" sz="2400" i="1" dirty="0" smtClean="0"/>
          </a:p>
          <a:p>
            <a:r>
              <a:rPr lang="fr-FR" sz="2400" dirty="0" err="1" smtClean="0"/>
              <a:t>Incentives</a:t>
            </a:r>
            <a:endParaRPr lang="fr-FR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fr-FR" sz="2400" dirty="0" smtClean="0"/>
              <a:t>motiver </a:t>
            </a:r>
            <a:r>
              <a:rPr lang="fr-FR" sz="2400" dirty="0"/>
              <a:t>les communautés qui sont loin d'être FAIR </a:t>
            </a:r>
            <a:r>
              <a:rPr lang="fr-FR" sz="2400" dirty="0" smtClean="0"/>
              <a:t>pour </a:t>
            </a:r>
            <a:r>
              <a:rPr lang="fr-FR" sz="2400" dirty="0"/>
              <a:t>changer leur culture de </a:t>
            </a:r>
            <a:r>
              <a:rPr lang="fr-FR" sz="2400" dirty="0" smtClean="0"/>
              <a:t>données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2400" dirty="0" smtClean="0"/>
              <a:t>Carrière </a:t>
            </a:r>
            <a:r>
              <a:rPr lang="fr-FR" sz="2400" dirty="0" smtClean="0"/>
              <a:t>scientifique: </a:t>
            </a:r>
            <a:r>
              <a:rPr lang="fr-FR" sz="2400" dirty="0"/>
              <a:t>donnez aux données FAIR une importance en tant que </a:t>
            </a:r>
            <a:r>
              <a:rPr lang="fr-FR" sz="2400" dirty="0" smtClean="0"/>
              <a:t>publications</a:t>
            </a:r>
          </a:p>
          <a:p>
            <a:pPr marL="285750" indent="-285750">
              <a:buFont typeface="Wingdings" charset="2"/>
              <a:buChar char="§"/>
            </a:pPr>
            <a:endParaRPr lang="fr-FR" sz="2400" dirty="0" smtClean="0"/>
          </a:p>
          <a:p>
            <a:r>
              <a:rPr lang="fr-FR" sz="2400" dirty="0" smtClean="0"/>
              <a:t>Message </a:t>
            </a:r>
            <a:r>
              <a:rPr lang="fr-FR" sz="2400" dirty="0" smtClean="0"/>
              <a:t>pour les ministères </a:t>
            </a:r>
            <a:r>
              <a:rPr lang="fr-FR" sz="2400" dirty="0"/>
              <a:t>et </a:t>
            </a:r>
            <a:r>
              <a:rPr lang="fr-FR" sz="2400" dirty="0" smtClean="0"/>
              <a:t>directions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Données FAIR et Open Science ne </a:t>
            </a:r>
            <a:r>
              <a:rPr lang="fr-FR" sz="2400" dirty="0"/>
              <a:t>viens pas gratuitement</a:t>
            </a:r>
            <a:endParaRPr lang="fr-FR" sz="2400" dirty="0" smtClean="0"/>
          </a:p>
          <a:p>
            <a:pPr marL="285750" indent="-285750">
              <a:buFont typeface="Wingdings" charset="2"/>
              <a:buChar char="§"/>
            </a:pP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723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pPr marL="342900" indent="-34290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993034"/>
            <a:ext cx="8568952" cy="608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/>
              <a:t>Open Science, Open Data, Open Access: étroitement </a:t>
            </a:r>
            <a:r>
              <a:rPr lang="fr-FR" sz="2400" dirty="0" smtClean="0"/>
              <a:t>liés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 smtClean="0"/>
              <a:t>Open Data = FAIR data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 smtClean="0"/>
              <a:t>DMP, Meta Données, DOI, interfaces, ...</a:t>
            </a:r>
          </a:p>
          <a:p>
            <a:pPr>
              <a:lnSpc>
                <a:spcPct val="130000"/>
              </a:lnSpc>
            </a:pPr>
            <a:r>
              <a:rPr lang="fr-FR" sz="2400" dirty="0" smtClean="0"/>
              <a:t>Points clés: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 smtClean="0"/>
              <a:t>Machine </a:t>
            </a:r>
            <a:r>
              <a:rPr lang="fr-FR" sz="2400" dirty="0" err="1" smtClean="0"/>
              <a:t>readable</a:t>
            </a:r>
            <a:r>
              <a:rPr lang="fr-FR" sz="2400" dirty="0" smtClean="0"/>
              <a:t> </a:t>
            </a:r>
            <a:r>
              <a:rPr lang="fr-FR" sz="2400" dirty="0" err="1" smtClean="0"/>
              <a:t>meta</a:t>
            </a:r>
            <a:r>
              <a:rPr lang="fr-FR" sz="2400" dirty="0" smtClean="0"/>
              <a:t> data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 err="1" smtClean="0"/>
              <a:t>Trusted</a:t>
            </a:r>
            <a:r>
              <a:rPr lang="fr-FR" sz="2400" dirty="0" smtClean="0"/>
              <a:t> </a:t>
            </a:r>
            <a:r>
              <a:rPr lang="fr-FR" sz="2400" dirty="0" err="1" smtClean="0"/>
              <a:t>repositories</a:t>
            </a:r>
            <a:endParaRPr lang="fr-FR" sz="2400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dirty="0" err="1" smtClean="0"/>
              <a:t>Incentives</a:t>
            </a:r>
            <a:endParaRPr lang="fr-FR" sz="2400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fr-FR" sz="2400" dirty="0" smtClean="0"/>
          </a:p>
          <a:p>
            <a:pPr>
              <a:lnSpc>
                <a:spcPct val="130000"/>
              </a:lnSpc>
            </a:pPr>
            <a:r>
              <a:rPr lang="fr-FR" sz="2400" dirty="0"/>
              <a:t>B</a:t>
            </a:r>
            <a:r>
              <a:rPr lang="fr-FR" sz="2400" dirty="0" smtClean="0"/>
              <a:t>esoin </a:t>
            </a:r>
            <a:r>
              <a:rPr lang="fr-FR" sz="2400" dirty="0"/>
              <a:t>de travailler ensemble: chercheurs, ingénieurs, archivistes, </a:t>
            </a:r>
            <a:r>
              <a:rPr lang="fr-FR" sz="2400" dirty="0" smtClean="0"/>
              <a:t>direction, ministère </a:t>
            </a:r>
          </a:p>
          <a:p>
            <a:pPr>
              <a:lnSpc>
                <a:spcPct val="130000"/>
              </a:lnSpc>
            </a:pPr>
            <a:r>
              <a:rPr lang="fr-FR" sz="2400" dirty="0" smtClean="0"/>
              <a:t>CNRS, </a:t>
            </a:r>
            <a:r>
              <a:rPr lang="fr-FR" sz="2400" dirty="0" smtClean="0"/>
              <a:t>France</a:t>
            </a:r>
            <a:r>
              <a:rPr lang="fr-FR" sz="2400" dirty="0"/>
              <a:t>, Europe: initiatives pour </a:t>
            </a:r>
            <a:r>
              <a:rPr lang="fr-FR" sz="2400" dirty="0" smtClean="0"/>
              <a:t>soutenir Open Science</a:t>
            </a:r>
          </a:p>
          <a:p>
            <a:pPr>
              <a:lnSpc>
                <a:spcPct val="13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32856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IN2P3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 attention !</a:t>
            </a:r>
          </a:p>
        </p:txBody>
      </p:sp>
    </p:spTree>
    <p:extLst>
      <p:ext uri="{BB962C8B-B14F-4D97-AF65-F5344CB8AC3E}">
        <p14:creationId xmlns:p14="http://schemas.microsoft.com/office/powerpoint/2010/main" val="140678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smtClean="0"/>
              <a:t>Open Data = FAIR Data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340768"/>
            <a:ext cx="82809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Open Data: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FAIR Data (</a:t>
            </a:r>
            <a:r>
              <a:rPr lang="fr-FR" dirty="0" err="1" smtClean="0"/>
              <a:t>Findable</a:t>
            </a:r>
            <a:r>
              <a:rPr lang="fr-FR" dirty="0" smtClean="0"/>
              <a:t>, Accessible, </a:t>
            </a:r>
            <a:r>
              <a:rPr lang="fr-FR" dirty="0" err="1"/>
              <a:t>I</a:t>
            </a:r>
            <a:r>
              <a:rPr lang="fr-FR" dirty="0" err="1" smtClean="0"/>
              <a:t>nteroperable</a:t>
            </a:r>
            <a:r>
              <a:rPr lang="fr-FR" dirty="0" smtClean="0"/>
              <a:t>, </a:t>
            </a:r>
            <a:r>
              <a:rPr lang="fr-FR" dirty="0" err="1"/>
              <a:t>R</a:t>
            </a:r>
            <a:r>
              <a:rPr lang="fr-FR" dirty="0" err="1" smtClean="0"/>
              <a:t>eusable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connaissance </a:t>
            </a:r>
            <a:r>
              <a:rPr lang="fr-FR" dirty="0"/>
              <a:t>des données que </a:t>
            </a:r>
            <a:r>
              <a:rPr lang="fr-FR" dirty="0" smtClean="0"/>
              <a:t>les chercheurs, expérimentes, institutions créent: 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ym typeface="Wingdings"/>
              </a:rPr>
              <a:t>D</a:t>
            </a:r>
            <a:r>
              <a:rPr lang="fr-FR" dirty="0" smtClean="0">
                <a:sym typeface="Wingdings"/>
              </a:rPr>
              <a:t>ata </a:t>
            </a:r>
            <a:r>
              <a:rPr lang="fr-FR" dirty="0">
                <a:sym typeface="Wingdings"/>
              </a:rPr>
              <a:t>M</a:t>
            </a:r>
            <a:r>
              <a:rPr lang="fr-FR" dirty="0" smtClean="0">
                <a:sym typeface="Wingdings"/>
              </a:rPr>
              <a:t>anagement </a:t>
            </a:r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lan (DMP)</a:t>
            </a:r>
          </a:p>
          <a:p>
            <a:pPr marL="285750" indent="-285750">
              <a:buFont typeface="Arial"/>
              <a:buChar char="•"/>
            </a:pPr>
            <a:r>
              <a:rPr lang="fr-FR" b="1" i="1" dirty="0" err="1" smtClean="0">
                <a:sym typeface="Wingdings"/>
              </a:rPr>
              <a:t>Findable</a:t>
            </a:r>
            <a:r>
              <a:rPr lang="fr-FR" dirty="0" smtClean="0">
                <a:sym typeface="Wingdings"/>
              </a:rPr>
              <a:t>: </a:t>
            </a:r>
            <a:r>
              <a:rPr lang="fr-FR" dirty="0"/>
              <a:t>métadonnées</a:t>
            </a:r>
            <a:r>
              <a:rPr lang="fr-FR" dirty="0" smtClean="0">
                <a:sym typeface="Wingdings"/>
              </a:rPr>
              <a:t>, digital </a:t>
            </a:r>
            <a:r>
              <a:rPr lang="fr-FR" dirty="0" err="1" smtClean="0">
                <a:sym typeface="Wingdings"/>
              </a:rPr>
              <a:t>object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identfier</a:t>
            </a:r>
            <a:r>
              <a:rPr lang="fr-FR" dirty="0" smtClean="0">
                <a:sym typeface="Wingdings"/>
              </a:rPr>
              <a:t>, </a:t>
            </a:r>
            <a:r>
              <a:rPr lang="fr-FR" dirty="0"/>
              <a:t>identification de l'auteur </a:t>
            </a:r>
            <a:r>
              <a:rPr lang="fr-FR" dirty="0" smtClean="0"/>
              <a:t>unique (ORCID)</a:t>
            </a:r>
          </a:p>
          <a:p>
            <a:pPr marL="285750" indent="-285750">
              <a:buFont typeface="Arial"/>
              <a:buChar char="•"/>
            </a:pPr>
            <a:r>
              <a:rPr lang="fr-FR" b="1" i="1" dirty="0" smtClean="0"/>
              <a:t>Accessible</a:t>
            </a:r>
            <a:r>
              <a:rPr lang="fr-FR" dirty="0"/>
              <a:t>: portails de données, les données sont publiques (après un certain temps), les données peuvent être transférées (réseau!) / utilisées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i="1" dirty="0" err="1" smtClean="0"/>
              <a:t>Interoperable</a:t>
            </a:r>
            <a:r>
              <a:rPr lang="fr-FR" dirty="0"/>
              <a:t>: </a:t>
            </a:r>
            <a:r>
              <a:rPr lang="fr-FR" dirty="0" smtClean="0"/>
              <a:t>métadonnées, interfaces, DMP</a:t>
            </a:r>
          </a:p>
          <a:p>
            <a:pPr marL="285750" indent="-285750">
              <a:buFont typeface="Arial"/>
              <a:buChar char="•"/>
            </a:pPr>
            <a:r>
              <a:rPr lang="fr-FR" b="1" i="1" dirty="0" err="1" smtClean="0"/>
              <a:t>Reusable</a:t>
            </a:r>
            <a:r>
              <a:rPr lang="fr-FR" dirty="0" smtClean="0"/>
              <a:t>: logiciels (Software Management Plan, SMP), expertise, documentation et publications</a:t>
            </a:r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The FAIR Data Principles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Le DMP et le SMP aident </a:t>
            </a:r>
            <a:r>
              <a:rPr lang="fr-FR" dirty="0"/>
              <a:t>le créateur de données à réfléchir à tous ces points avant de prendre des données - et avant qu'il ne soit trop tard ..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65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08720"/>
            <a:ext cx="8280920" cy="821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dirty="0" smtClean="0"/>
              <a:t>Plusieurs activités</a:t>
            </a:r>
          </a:p>
          <a:p>
            <a:pPr>
              <a:lnSpc>
                <a:spcPct val="110000"/>
              </a:lnSpc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smtClean="0">
                <a:hlinkClick r:id="rId2"/>
              </a:rPr>
              <a:t>Recommendations pour la tracabilit</a:t>
            </a:r>
            <a:r>
              <a:rPr lang="fr-FR" sz="2000" dirty="0" smtClean="0">
                <a:hlinkClick r:id="rId2"/>
              </a:rPr>
              <a:t>é </a:t>
            </a:r>
            <a:r>
              <a:rPr lang="fr-FR" sz="2000" dirty="0" smtClean="0"/>
              <a:t>(Alain Rivet)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/>
              <a:t>examiner différents types de </a:t>
            </a:r>
            <a:r>
              <a:rPr lang="fr-FR" sz="2000" dirty="0" smtClean="0"/>
              <a:t>dépôts : </a:t>
            </a:r>
            <a:r>
              <a:rPr lang="fr-FR" sz="2000" dirty="0"/>
              <a:t>à qui pouvons-nous faire confiance</a:t>
            </a:r>
            <a:r>
              <a:rPr lang="fr-FR" sz="2000" dirty="0" smtClean="0"/>
              <a:t>? </a:t>
            </a:r>
            <a:r>
              <a:rPr lang="fr-FR" sz="2000" dirty="0"/>
              <a:t>(Pierre Poulain)</a:t>
            </a: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Sauvegarde </a:t>
            </a:r>
            <a:r>
              <a:rPr lang="fr-FR" sz="2000" dirty="0"/>
              <a:t>long terme: </a:t>
            </a:r>
            <a:r>
              <a:rPr lang="fr-FR" sz="2000" dirty="0" smtClean="0"/>
              <a:t>utiliser </a:t>
            </a:r>
            <a:r>
              <a:rPr lang="fr-FR" sz="2000" dirty="0"/>
              <a:t>des normes! Très difficile de rendre les données FAIR après  </a:t>
            </a:r>
            <a:r>
              <a:rPr lang="fr-FR" sz="2000" dirty="0" smtClean="0"/>
              <a:t>(Marie-Claude </a:t>
            </a:r>
            <a:r>
              <a:rPr lang="fr-FR" sz="2000" dirty="0" err="1" smtClean="0"/>
              <a:t>Quidoz</a:t>
            </a:r>
            <a:r>
              <a:rPr lang="fr-FR" sz="2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smtClean="0">
                <a:hlinkClick r:id="rId3"/>
              </a:rPr>
              <a:t>PRESOFT</a:t>
            </a:r>
            <a:r>
              <a:rPr lang="fr-FR" sz="2000" dirty="0" smtClean="0"/>
              <a:t>: Software Management Plan pour aider les expérimentes pour être </a:t>
            </a:r>
            <a:r>
              <a:rPr lang="fr-FR" sz="2000" dirty="0" err="1" smtClean="0"/>
              <a:t>faiR</a:t>
            </a:r>
            <a:r>
              <a:rPr lang="fr-FR" sz="2000" dirty="0" smtClean="0"/>
              <a:t> (Genevi</a:t>
            </a:r>
            <a:r>
              <a:rPr lang="fr-FR" sz="2000" dirty="0" smtClean="0"/>
              <a:t>ève </a:t>
            </a:r>
            <a:r>
              <a:rPr lang="fr-FR" sz="2000" dirty="0" err="1" smtClean="0"/>
              <a:t>Romier</a:t>
            </a:r>
            <a:r>
              <a:rPr lang="fr-FR" sz="2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défis technologiques pour mettre données FAIR: langue orale (</a:t>
            </a:r>
            <a:r>
              <a:rPr lang="fr-FR" sz="2000" dirty="0" smtClean="0"/>
              <a:t>Loïc Liégeois)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err="1" smtClean="0"/>
              <a:t>FAIRization</a:t>
            </a:r>
            <a:r>
              <a:rPr lang="fr-FR" sz="2000" dirty="0" smtClean="0"/>
              <a:t> comme bataille contre la disparition d’esp</a:t>
            </a:r>
            <a:r>
              <a:rPr lang="fr-FR" sz="2000" dirty="0" smtClean="0"/>
              <a:t>èces: taxonomie – information très structurés, mais  dans publications. Transfer PDF </a:t>
            </a:r>
            <a:r>
              <a:rPr lang="fr-FR" sz="2000" dirty="0" smtClean="0">
                <a:sym typeface="Wingdings"/>
              </a:rPr>
              <a:t> XML (</a:t>
            </a:r>
            <a:r>
              <a:rPr lang="fr-FR" sz="2000" dirty="0"/>
              <a:t>Emmanuel </a:t>
            </a:r>
            <a:r>
              <a:rPr lang="fr-FR" sz="2000" dirty="0" err="1"/>
              <a:t>Côtez</a:t>
            </a:r>
            <a:r>
              <a:rPr lang="fr-FR" sz="2000" dirty="0"/>
              <a:t>, Anne </a:t>
            </a:r>
            <a:r>
              <a:rPr lang="fr-FR" sz="2000" dirty="0" err="1"/>
              <a:t>Mabille</a:t>
            </a:r>
            <a:r>
              <a:rPr lang="fr-FR" sz="2000" dirty="0"/>
              <a:t> et </a:t>
            </a:r>
            <a:r>
              <a:rPr lang="fr-FR" sz="2000" dirty="0" err="1"/>
              <a:t>Chloë</a:t>
            </a:r>
            <a:r>
              <a:rPr lang="fr-FR" sz="2000" dirty="0"/>
              <a:t> </a:t>
            </a:r>
            <a:r>
              <a:rPr lang="fr-FR" sz="2000" dirty="0" smtClean="0"/>
              <a:t>Chester)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b="1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.</a:t>
            </a:r>
            <a:r>
              <a:rPr lang="fr-FR" sz="2000" dirty="0"/>
              <a:t>.</a:t>
            </a:r>
            <a:r>
              <a:rPr lang="fr-FR" sz="2000" dirty="0" smtClean="0"/>
              <a:t>.</a:t>
            </a:r>
          </a:p>
          <a:p>
            <a:pPr>
              <a:lnSpc>
                <a:spcPct val="110000"/>
              </a:lnSpc>
            </a:pPr>
            <a:endParaRPr lang="fr-FR" sz="2000" dirty="0"/>
          </a:p>
          <a:p>
            <a:pPr>
              <a:lnSpc>
                <a:spcPct val="11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18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80728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Blandine Nouvel </a:t>
            </a:r>
            <a:r>
              <a:rPr lang="fr-FR" sz="2000" dirty="0" smtClean="0"/>
              <a:t>et </a:t>
            </a:r>
            <a:r>
              <a:rPr lang="fr-FR" sz="2000" dirty="0" err="1"/>
              <a:t>Miled</a:t>
            </a:r>
            <a:r>
              <a:rPr lang="fr-FR" sz="2000" dirty="0"/>
              <a:t> Rousset </a:t>
            </a:r>
            <a:endParaRPr lang="fr-FR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Archéologie: </a:t>
            </a:r>
            <a:r>
              <a:rPr lang="fr-FR" sz="2000" i="1" dirty="0" smtClean="0"/>
              <a:t>collaborative </a:t>
            </a:r>
            <a:r>
              <a:rPr lang="fr-FR" sz="2000" i="1" dirty="0" err="1" smtClean="0"/>
              <a:t>workflows</a:t>
            </a:r>
            <a:r>
              <a:rPr lang="fr-FR" sz="2000" i="1" dirty="0" smtClean="0"/>
              <a:t> </a:t>
            </a:r>
            <a:r>
              <a:rPr lang="fr-FR" sz="2000" dirty="0" smtClean="0"/>
              <a:t>pour assurance qualit</a:t>
            </a:r>
            <a:r>
              <a:rPr lang="fr-FR" sz="2000" dirty="0" smtClean="0"/>
              <a:t>é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000" dirty="0" err="1" smtClean="0"/>
              <a:t>Dépot</a:t>
            </a:r>
            <a:r>
              <a:rPr lang="fr-FR" sz="2000" dirty="0" smtClean="0"/>
              <a:t>: WIKIDATA </a:t>
            </a: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Screen Shot 2018-11-27 at 14.3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23177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960000" y="6481939"/>
            <a:ext cx="5184000" cy="360000"/>
          </a:xfrm>
        </p:spPr>
        <p:txBody>
          <a:bodyPr/>
          <a:lstStyle/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archeonum.hypotheses.org</a:t>
            </a:r>
            <a:r>
              <a:rPr lang="fr-FR" dirty="0"/>
              <a:t>/date/2018/05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80728"/>
            <a:ext cx="8280920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Christophe </a:t>
            </a:r>
            <a:r>
              <a:rPr lang="fr-FR" sz="2000" dirty="0" err="1" smtClean="0"/>
              <a:t>Tufféry</a:t>
            </a:r>
            <a:endParaRPr lang="fr-FR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Archéologie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aider </a:t>
            </a:r>
            <a:r>
              <a:rPr lang="fr-FR" sz="2000" dirty="0"/>
              <a:t>les chercheurs sur le </a:t>
            </a:r>
            <a:r>
              <a:rPr lang="fr-FR" sz="2000" dirty="0" smtClean="0"/>
              <a:t>terrain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/>
              <a:t>application </a:t>
            </a:r>
            <a:r>
              <a:rPr lang="fr-FR" sz="2000" dirty="0" err="1"/>
              <a:t>EDArc</a:t>
            </a:r>
            <a:r>
              <a:rPr lang="fr-FR" sz="2000" dirty="0"/>
              <a:t>: </a:t>
            </a:r>
            <a:r>
              <a:rPr lang="fr-FR" sz="2000" dirty="0" err="1"/>
              <a:t>create</a:t>
            </a:r>
            <a:r>
              <a:rPr lang="fr-FR" sz="2000" dirty="0"/>
              <a:t> FAIR data </a:t>
            </a:r>
            <a:r>
              <a:rPr lang="fr-FR" sz="2000" dirty="0" err="1"/>
              <a:t>at</a:t>
            </a:r>
            <a:r>
              <a:rPr lang="fr-FR" sz="2000" dirty="0"/>
              <a:t> the source</a:t>
            </a: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Screen Shot 2018-11-27 at 14.47.1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6" y="2492895"/>
            <a:ext cx="6042054" cy="41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80728"/>
            <a:ext cx="82809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Un exemple possibilit</a:t>
            </a:r>
            <a:r>
              <a:rPr lang="fr-FR" sz="2000" dirty="0" smtClean="0"/>
              <a:t>é avec données FAIR: </a:t>
            </a:r>
            <a:r>
              <a:rPr lang="fr-FR" sz="2000" dirty="0" smtClean="0">
                <a:hlinkClick r:id="rId2"/>
              </a:rPr>
              <a:t>Observatoire Virtuel</a:t>
            </a:r>
            <a:r>
              <a:rPr lang="fr-FR" sz="2000" dirty="0" smtClean="0"/>
              <a:t>. Défis long terme: e-infrastructures  (Andr</a:t>
            </a:r>
            <a:r>
              <a:rPr lang="fr-FR" sz="2000" dirty="0" smtClean="0"/>
              <a:t>é </a:t>
            </a:r>
            <a:r>
              <a:rPr lang="fr-FR" sz="2000" dirty="0" err="1" smtClean="0"/>
              <a:t>Schaaf</a:t>
            </a:r>
            <a:r>
              <a:rPr lang="fr-FR" sz="2000" dirty="0" smtClean="0"/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>
                <a:hlinkClick r:id="rId3"/>
              </a:rPr>
              <a:t>CDS</a:t>
            </a:r>
            <a:r>
              <a:rPr lang="fr-FR" sz="2000" dirty="0" smtClean="0"/>
              <a:t>: </a:t>
            </a:r>
            <a:r>
              <a:rPr lang="fr-FR" sz="2000" dirty="0"/>
              <a:t>travaille entre chercheurs, documentalistes, </a:t>
            </a:r>
            <a:r>
              <a:rPr lang="fr-FR" sz="2000" dirty="0" smtClean="0"/>
              <a:t>informaticiens. </a:t>
            </a:r>
            <a:r>
              <a:rPr lang="fr-FR" sz="2000" dirty="0" smtClean="0">
                <a:hlinkClick r:id="rId3"/>
              </a:rPr>
              <a:t>CDS</a:t>
            </a:r>
            <a:r>
              <a:rPr lang="fr-FR" sz="2000" dirty="0" smtClean="0"/>
              <a:t> comme exemple pour un </a:t>
            </a:r>
            <a:r>
              <a:rPr lang="fr-FR" sz="2000" i="1" dirty="0" err="1" smtClean="0"/>
              <a:t>trusted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repository</a:t>
            </a:r>
            <a:r>
              <a:rPr lang="fr-FR" sz="2000" i="1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/>
              <a:t>Soizick</a:t>
            </a:r>
            <a:r>
              <a:rPr lang="fr-FR" sz="2000" dirty="0"/>
              <a:t> </a:t>
            </a:r>
            <a:r>
              <a:rPr lang="fr-FR" sz="2000" dirty="0" err="1" smtClean="0"/>
              <a:t>Lesteven</a:t>
            </a:r>
            <a:r>
              <a:rPr lang="fr-FR" sz="2000" dirty="0" smtClean="0"/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Exemple interdisciplinarit</a:t>
            </a:r>
            <a:r>
              <a:rPr lang="fr-FR" sz="2000" dirty="0" smtClean="0"/>
              <a:t>é: </a:t>
            </a:r>
            <a:r>
              <a:rPr lang="fr-FR" sz="2000" dirty="0" smtClean="0">
                <a:hlinkClick r:id="rId4"/>
              </a:rPr>
              <a:t>Système Terre</a:t>
            </a:r>
            <a:r>
              <a:rPr lang="fr-FR" sz="2000" dirty="0" smtClean="0"/>
              <a:t>. Produire les </a:t>
            </a:r>
            <a:r>
              <a:rPr lang="fr-FR" sz="2000" dirty="0"/>
              <a:t>formats et protocoles standards (</a:t>
            </a:r>
            <a:r>
              <a:rPr lang="fr-FR" sz="2000" dirty="0">
                <a:hlinkClick r:id="rId5"/>
              </a:rPr>
              <a:t>OGC</a:t>
            </a:r>
            <a:r>
              <a:rPr lang="fr-FR" sz="2000" dirty="0" smtClean="0"/>
              <a:t>). Utiliser bonne pratique CNRS / INSU (</a:t>
            </a:r>
            <a:r>
              <a:rPr lang="fr-FR" sz="2000" dirty="0" smtClean="0">
                <a:hlinkClick r:id="rId6"/>
              </a:rPr>
              <a:t>SIST</a:t>
            </a:r>
            <a:r>
              <a:rPr lang="fr-FR" sz="2000" dirty="0" smtClean="0"/>
              <a:t>) (</a:t>
            </a:r>
            <a:r>
              <a:rPr lang="fr-FR" sz="2000" dirty="0"/>
              <a:t>Juliette </a:t>
            </a:r>
            <a:r>
              <a:rPr lang="fr-FR" sz="2000" dirty="0" smtClean="0"/>
              <a:t>Fabre)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IMG_814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7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80728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>
                <a:hlinkClick r:id="rId2"/>
              </a:rPr>
              <a:t>ODAM</a:t>
            </a:r>
            <a:r>
              <a:rPr lang="fr-FR" sz="2000" dirty="0" smtClean="0"/>
              <a:t>: Solutions facile pour petites expériences (Daniel Jacob)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Screen Shot 2018-11-27 at 15.2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6684"/>
            <a:ext cx="8280920" cy="45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err="1" smtClean="0"/>
              <a:t>FAIRization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80728"/>
            <a:ext cx="8280920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>
                <a:hlinkClick r:id="rId2"/>
              </a:rPr>
              <a:t>ODAM</a:t>
            </a:r>
            <a:r>
              <a:rPr lang="fr-FR" sz="2000" dirty="0" smtClean="0"/>
              <a:t>: Solutions facile pour petites expériences (Daniel Jacob)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000" dirty="0" smtClean="0"/>
              <a:t>Utilisation </a:t>
            </a:r>
            <a:r>
              <a:rPr lang="fr-FR" sz="2000" dirty="0" smtClean="0">
                <a:hlinkClick r:id="rId3"/>
              </a:rPr>
              <a:t>Zenodo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4"/>
              </a:rPr>
              <a:t>OPeNDAP</a:t>
            </a:r>
            <a:r>
              <a:rPr lang="fr-FR" sz="2000" dirty="0"/>
              <a:t> </a:t>
            </a:r>
            <a:r>
              <a:rPr lang="fr-FR" sz="2000" dirty="0" smtClean="0"/>
              <a:t>@ </a:t>
            </a:r>
            <a:r>
              <a:rPr lang="fr-FR" sz="2000" dirty="0" smtClean="0">
                <a:hlinkClick r:id="rId5"/>
              </a:rPr>
              <a:t>LEGI</a:t>
            </a:r>
            <a:r>
              <a:rPr lang="fr-FR" sz="2000" dirty="0" smtClean="0"/>
              <a:t> : (Gabriel Moreau)</a:t>
            </a:r>
          </a:p>
          <a:p>
            <a:pPr>
              <a:lnSpc>
                <a:spcPct val="110000"/>
              </a:lnSpc>
            </a:pPr>
            <a:r>
              <a:rPr lang="fr-FR" sz="2000" dirty="0"/>
              <a:t> </a:t>
            </a:r>
            <a:r>
              <a:rPr lang="fr-FR" sz="2000" dirty="0" smtClean="0"/>
              <a:t>     </a:t>
            </a:r>
            <a:r>
              <a:rPr lang="fr-FR" sz="2000" dirty="0" smtClean="0">
                <a:sym typeface="Wingdings"/>
              </a:rPr>
              <a:t> besoin solutions pour </a:t>
            </a:r>
            <a:r>
              <a:rPr lang="fr-FR" sz="2000" dirty="0" smtClean="0"/>
              <a:t>communautés, </a:t>
            </a:r>
            <a:r>
              <a:rPr lang="fr-FR" sz="2000" i="1" dirty="0" err="1" smtClean="0"/>
              <a:t>trusted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repositories</a:t>
            </a:r>
            <a:r>
              <a:rPr lang="fr-FR" sz="2000" i="1" dirty="0" smtClean="0"/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78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65893" cy="637888"/>
          </a:xfrm>
        </p:spPr>
        <p:txBody>
          <a:bodyPr/>
          <a:lstStyle/>
          <a:p>
            <a:r>
              <a:rPr lang="fr-FR" dirty="0" smtClean="0"/>
              <a:t>Discussions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AB2512-6CE3-6548-932C-EB4AA599411C}" type="datetime1">
              <a:rPr lang="fr-FR" smtClean="0"/>
              <a:t>27/11/18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1520" y="2268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548680"/>
            <a:ext cx="828092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défis: pas technique </a:t>
            </a:r>
            <a:r>
              <a:rPr lang="fr-FR" sz="2000" dirty="0"/>
              <a:t>(~langue </a:t>
            </a:r>
            <a:r>
              <a:rPr lang="fr-FR" sz="2000" dirty="0" smtClean="0"/>
              <a:t>orale)</a:t>
            </a:r>
            <a:r>
              <a:rPr lang="fr-FR" sz="2000" dirty="0"/>
              <a:t>, </a:t>
            </a:r>
            <a:r>
              <a:rPr lang="fr-FR" sz="2000" dirty="0" smtClean="0"/>
              <a:t>mais sociale/culturelle/politique, problèmes </a:t>
            </a:r>
            <a:r>
              <a:rPr lang="fr-FR" sz="2000" dirty="0"/>
              <a:t>de droit </a:t>
            </a:r>
            <a:endParaRPr lang="fr-FR" sz="2000" dirty="0" smtClean="0"/>
          </a:p>
          <a:p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standards, </a:t>
            </a:r>
            <a:r>
              <a:rPr lang="fr-FR" sz="2000" dirty="0" smtClean="0"/>
              <a:t>procédures, … communes  </a:t>
            </a:r>
            <a:r>
              <a:rPr lang="fr-FR" sz="2000" dirty="0"/>
              <a:t>—&gt; </a:t>
            </a:r>
            <a:r>
              <a:rPr lang="fr-FR" sz="2000" dirty="0" smtClean="0"/>
              <a:t>communautés scientifiques 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P.ex.: si XML est utiliser comme standard, cr</a:t>
            </a:r>
            <a:r>
              <a:rPr lang="fr-FR" sz="2000" dirty="0" smtClean="0"/>
              <a:t>éer interfaces et intégrée dans recommandations / dépôts </a:t>
            </a:r>
          </a:p>
          <a:p>
            <a:pPr marL="285750" indent="-285750"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formats</a:t>
            </a:r>
            <a:r>
              <a:rPr lang="fr-FR" sz="2000" dirty="0"/>
              <a:t>/standards</a:t>
            </a:r>
            <a:r>
              <a:rPr lang="fr-FR" sz="2000" dirty="0" smtClean="0"/>
              <a:t>/recommandations spécifiques </a:t>
            </a:r>
            <a:r>
              <a:rPr lang="fr-FR" sz="2000" dirty="0"/>
              <a:t>communauté</a:t>
            </a:r>
            <a:r>
              <a:rPr lang="fr-FR" sz="2000" dirty="0" smtClean="0"/>
              <a:t>s </a:t>
            </a:r>
            <a:r>
              <a:rPr lang="fr-FR" sz="2000" dirty="0" smtClean="0"/>
              <a:t>—</a:t>
            </a:r>
            <a:r>
              <a:rPr lang="fr-FR" sz="2000" dirty="0"/>
              <a:t>&gt; </a:t>
            </a:r>
            <a:r>
              <a:rPr lang="fr-FR" sz="2000" dirty="0" smtClean="0"/>
              <a:t>interopérable avec standards générales?</a:t>
            </a:r>
          </a:p>
          <a:p>
            <a:pPr marL="285750" indent="-285750"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Information </a:t>
            </a:r>
            <a:r>
              <a:rPr lang="fr-FR" sz="2000" dirty="0"/>
              <a:t>/</a:t>
            </a:r>
            <a:r>
              <a:rPr lang="fr-FR" sz="2000" dirty="0" smtClean="0"/>
              <a:t> réflexion clés: </a:t>
            </a:r>
            <a:r>
              <a:rPr lang="fr-FR" sz="2000" dirty="0"/>
              <a:t>DMP, SMP </a:t>
            </a:r>
            <a:endParaRPr lang="fr-FR" sz="2000" dirty="0" smtClean="0"/>
          </a:p>
          <a:p>
            <a:pPr marL="285750" indent="-285750"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s'appuyer sur des </a:t>
            </a:r>
            <a:r>
              <a:rPr lang="fr-FR" sz="2000" dirty="0" smtClean="0"/>
              <a:t>dépôts </a:t>
            </a:r>
            <a:r>
              <a:rPr lang="fr-FR" sz="2000" dirty="0"/>
              <a:t>de </a:t>
            </a:r>
            <a:r>
              <a:rPr lang="fr-FR" sz="2000" dirty="0" smtClean="0"/>
              <a:t>confiance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les solutions gratuites ne suffisent souvent pas</a:t>
            </a:r>
          </a:p>
          <a:p>
            <a:endParaRPr lang="fr-FR" sz="2000" b="1" dirty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S'accorder sur les recommandations de haut </a:t>
            </a:r>
            <a:r>
              <a:rPr lang="fr-FR" sz="2000" dirty="0" smtClean="0"/>
              <a:t>niveau </a:t>
            </a:r>
            <a:r>
              <a:rPr lang="fr-FR" sz="2000" b="1" dirty="0" smtClean="0"/>
              <a:t>(</a:t>
            </a:r>
            <a:r>
              <a:rPr lang="fr-FR" sz="2000" dirty="0"/>
              <a:t>pas </a:t>
            </a:r>
            <a:r>
              <a:rPr lang="fr-FR" sz="2000" dirty="0" smtClean="0"/>
              <a:t>une </a:t>
            </a:r>
            <a:r>
              <a:rPr lang="fr-FR" sz="2000" dirty="0"/>
              <a:t>par institut ...</a:t>
            </a:r>
            <a:r>
              <a:rPr lang="fr-FR" sz="20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fr-FR" sz="2000" b="1" dirty="0"/>
          </a:p>
          <a:p>
            <a:pPr marL="285750" indent="-285750">
              <a:buFont typeface="Arial"/>
              <a:buChar char="•"/>
            </a:pPr>
            <a:r>
              <a:rPr lang="fr-FR" sz="2000" b="1" dirty="0" smtClean="0"/>
              <a:t>Clés: RH </a:t>
            </a:r>
            <a:r>
              <a:rPr lang="fr-FR" sz="2000" b="1" dirty="0" smtClean="0">
                <a:sym typeface="Wingdings"/>
              </a:rPr>
              <a:t> motivations, collaborations, réseaux, interdisciplinarit</a:t>
            </a:r>
            <a:r>
              <a:rPr lang="fr-FR" sz="2000" b="1" dirty="0" smtClean="0">
                <a:sym typeface="Wingdings"/>
              </a:rPr>
              <a:t>és </a:t>
            </a:r>
            <a:endParaRPr lang="fr-FR" sz="2000" b="1" dirty="0" smtClean="0"/>
          </a:p>
          <a:p>
            <a:pPr marL="285750" indent="-285750">
              <a:buFont typeface="Arial"/>
              <a:buChar char="•"/>
            </a:pPr>
            <a:endParaRPr lang="fr-FR" b="1" dirty="0" smtClean="0"/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.</a:t>
            </a:r>
            <a:r>
              <a:rPr lang="fr-FR" dirty="0"/>
              <a:t>.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96769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15444</TotalTime>
  <Words>715</Words>
  <Application>Microsoft Macintosh PowerPoint</Application>
  <PresentationFormat>Présentation à l'écran (4:3)</PresentationFormat>
  <Paragraphs>164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Modele presentation IN2P3</vt:lpstr>
      <vt:lpstr>Journée « FAIR en pratique »: Conclusion </vt:lpstr>
      <vt:lpstr>Open Data = FAIR Data</vt:lpstr>
      <vt:lpstr>FAIRization</vt:lpstr>
      <vt:lpstr>FAIRization</vt:lpstr>
      <vt:lpstr>FAIRization</vt:lpstr>
      <vt:lpstr>FAIRization</vt:lpstr>
      <vt:lpstr>FAIRization</vt:lpstr>
      <vt:lpstr>FAIRization</vt:lpstr>
      <vt:lpstr>Discussions</vt:lpstr>
      <vt:lpstr>FAIR Data: Risques</vt:lpstr>
      <vt:lpstr>Conclusion</vt:lpstr>
      <vt:lpstr>Merci de votre  attention !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MERCIER Francois</dc:creator>
  <cp:lastModifiedBy>BECKMANN Volker</cp:lastModifiedBy>
  <cp:revision>207</cp:revision>
  <dcterms:created xsi:type="dcterms:W3CDTF">2017-07-31T09:41:10Z</dcterms:created>
  <dcterms:modified xsi:type="dcterms:W3CDTF">2018-11-27T14:42:21Z</dcterms:modified>
</cp:coreProperties>
</file>