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4"/>
  </p:notesMasterIdLst>
  <p:sldIdLst>
    <p:sldId id="256" r:id="rId2"/>
    <p:sldId id="291" r:id="rId3"/>
    <p:sldId id="293" r:id="rId4"/>
    <p:sldId id="294" r:id="rId5"/>
    <p:sldId id="308" r:id="rId6"/>
    <p:sldId id="295" r:id="rId7"/>
    <p:sldId id="321" r:id="rId8"/>
    <p:sldId id="322" r:id="rId9"/>
    <p:sldId id="296" r:id="rId10"/>
    <p:sldId id="304" r:id="rId11"/>
    <p:sldId id="318" r:id="rId12"/>
    <p:sldId id="319" r:id="rId13"/>
    <p:sldId id="316" r:id="rId14"/>
    <p:sldId id="275" r:id="rId15"/>
    <p:sldId id="307" r:id="rId16"/>
    <p:sldId id="310" r:id="rId17"/>
    <p:sldId id="311" r:id="rId18"/>
    <p:sldId id="320" r:id="rId19"/>
    <p:sldId id="309" r:id="rId20"/>
    <p:sldId id="305" r:id="rId21"/>
    <p:sldId id="297" r:id="rId22"/>
    <p:sldId id="298" r:id="rId23"/>
    <p:sldId id="299" r:id="rId24"/>
    <p:sldId id="300" r:id="rId25"/>
    <p:sldId id="301" r:id="rId26"/>
    <p:sldId id="302" r:id="rId27"/>
    <p:sldId id="303" r:id="rId28"/>
    <p:sldId id="306" r:id="rId29"/>
    <p:sldId id="290" r:id="rId30"/>
    <p:sldId id="313" r:id="rId31"/>
    <p:sldId id="314" r:id="rId32"/>
    <p:sldId id="315"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112"/>
    <a:srgbClr val="00294B"/>
    <a:srgbClr val="62C4DD"/>
    <a:srgbClr val="456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45"/>
    <p:restoredTop sz="94703"/>
  </p:normalViewPr>
  <p:slideViewPr>
    <p:cSldViewPr>
      <p:cViewPr varScale="1">
        <p:scale>
          <a:sx n="146" d="100"/>
          <a:sy n="146" d="100"/>
        </p:scale>
        <p:origin x="-1528" y="-10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F7F24A-4044-434C-BEEA-F4F4DA9256D8}" type="datetimeFigureOut">
              <a:rPr lang="fr-FR" smtClean="0"/>
              <a:t>26/11/18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3864A8-E5E8-4C6C-89E7-BC8C8B4867BC}" type="slidenum">
              <a:rPr lang="fr-FR" smtClean="0"/>
              <a:t>‹#›</a:t>
            </a:fld>
            <a:endParaRPr lang="fr-FR"/>
          </a:p>
        </p:txBody>
      </p:sp>
    </p:spTree>
    <p:extLst>
      <p:ext uri="{BB962C8B-B14F-4D97-AF65-F5344CB8AC3E}">
        <p14:creationId xmlns:p14="http://schemas.microsoft.com/office/powerpoint/2010/main" val="377494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7" name="Rectangle 16"/>
          <p:cNvSpPr/>
          <p:nvPr userDrawn="1"/>
        </p:nvSpPr>
        <p:spPr>
          <a:xfrm>
            <a:off x="0" y="5079999"/>
            <a:ext cx="9144000" cy="1872296"/>
          </a:xfrm>
          <a:prstGeom prst="rect">
            <a:avLst/>
          </a:prstGeom>
          <a:solidFill>
            <a:srgbClr val="E75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p:nvPr userDrawn="1"/>
        </p:nvCxnSpPr>
        <p:spPr>
          <a:xfrm flipH="1">
            <a:off x="6984958" y="5750260"/>
            <a:ext cx="1979530" cy="0"/>
          </a:xfrm>
          <a:prstGeom prst="line">
            <a:avLst/>
          </a:prstGeom>
          <a:ln>
            <a:solidFill>
              <a:srgbClr val="62C4DD"/>
            </a:solidFill>
          </a:ln>
        </p:spPr>
        <p:style>
          <a:lnRef idx="1">
            <a:schemeClr val="accent1"/>
          </a:lnRef>
          <a:fillRef idx="0">
            <a:schemeClr val="accent1"/>
          </a:fillRef>
          <a:effectRef idx="0">
            <a:schemeClr val="accent1"/>
          </a:effectRef>
          <a:fontRef idx="minor">
            <a:schemeClr val="tx1"/>
          </a:fontRef>
        </p:style>
      </p:cxnSp>
      <p:sp>
        <p:nvSpPr>
          <p:cNvPr id="12" name="Text Box 6"/>
          <p:cNvSpPr txBox="1">
            <a:spLocks noChangeArrowheads="1"/>
          </p:cNvSpPr>
          <p:nvPr userDrawn="1"/>
        </p:nvSpPr>
        <p:spPr bwMode="auto">
          <a:xfrm>
            <a:off x="6696744" y="1340768"/>
            <a:ext cx="23397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b="0" dirty="0">
                <a:solidFill>
                  <a:srgbClr val="1B4367"/>
                </a:solidFill>
                <a:latin typeface="Arial Narrow" panose="020B0606020202030204" pitchFamily="34" charset="0"/>
              </a:rPr>
              <a:t>www.in2p3.fr</a:t>
            </a:r>
          </a:p>
        </p:txBody>
      </p:sp>
      <p:sp>
        <p:nvSpPr>
          <p:cNvPr id="15" name="Titre 1"/>
          <p:cNvSpPr txBox="1">
            <a:spLocks/>
          </p:cNvSpPr>
          <p:nvPr userDrawn="1"/>
        </p:nvSpPr>
        <p:spPr>
          <a:xfrm>
            <a:off x="2123728" y="332656"/>
            <a:ext cx="6933456"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altLang="fr-FR" sz="3600" dirty="0">
                <a:solidFill>
                  <a:srgbClr val="E75112"/>
                </a:solidFill>
                <a:latin typeface="Arial Narrow" panose="020B0606020202030204" pitchFamily="34" charset="0"/>
                <a:ea typeface="ＭＳ Ｐゴシック" panose="020B0600070205080204" pitchFamily="34" charset="-128"/>
              </a:rPr>
              <a:t>Institut national de physique nucléaire </a:t>
            </a:r>
          </a:p>
          <a:p>
            <a:pPr algn="r"/>
            <a:r>
              <a:rPr lang="fr-FR" altLang="fr-FR" sz="3600" dirty="0">
                <a:solidFill>
                  <a:srgbClr val="E75112"/>
                </a:solidFill>
                <a:latin typeface="Arial Narrow" panose="020B0606020202030204" pitchFamily="34" charset="0"/>
                <a:ea typeface="ＭＳ Ｐゴシック" panose="020B0600070205080204" pitchFamily="34" charset="-128"/>
              </a:rPr>
              <a:t>et de physique des particules</a:t>
            </a:r>
            <a:endParaRPr lang="fr-FR" sz="3600" dirty="0">
              <a:solidFill>
                <a:srgbClr val="E75112"/>
              </a:solidFill>
              <a:latin typeface="Arial Narrow" panose="020B0606020202030204" pitchFamily="34" charset="0"/>
            </a:endParaRPr>
          </a:p>
        </p:txBody>
      </p:sp>
      <p:pic>
        <p:nvPicPr>
          <p:cNvPr id="16" name="Imag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417" y="188028"/>
            <a:ext cx="1432255" cy="1432255"/>
          </a:xfrm>
          <a:prstGeom prst="rect">
            <a:avLst/>
          </a:prstGeom>
        </p:spPr>
      </p:pic>
      <p:sp>
        <p:nvSpPr>
          <p:cNvPr id="11" name="Espace réservé du pied de page 4"/>
          <p:cNvSpPr>
            <a:spLocks noGrp="1"/>
          </p:cNvSpPr>
          <p:nvPr>
            <p:ph type="ftr" sz="quarter" idx="3"/>
          </p:nvPr>
        </p:nvSpPr>
        <p:spPr>
          <a:xfrm>
            <a:off x="1187624" y="6516000"/>
            <a:ext cx="6768000" cy="360000"/>
          </a:xfrm>
          <a:prstGeom prst="rect">
            <a:avLst/>
          </a:prstGeom>
        </p:spPr>
        <p:txBody>
          <a:bodyPr vert="horz" lIns="91440" tIns="45720" rIns="91440" bIns="45720" rtlCol="0" anchor="ctr"/>
          <a:lstStyle>
            <a:lvl1pPr algn="ctr">
              <a:defRPr sz="1400" b="1">
                <a:solidFill>
                  <a:schemeClr val="bg1"/>
                </a:solidFill>
              </a:defRPr>
            </a:lvl1pPr>
          </a:lstStyle>
          <a:p>
            <a:r>
              <a:rPr lang="fr-FR" sz="1200" dirty="0"/>
              <a:t>IN2P3</a:t>
            </a:r>
          </a:p>
        </p:txBody>
      </p:sp>
      <p:sp>
        <p:nvSpPr>
          <p:cNvPr id="2" name="Titre 1"/>
          <p:cNvSpPr>
            <a:spLocks noGrp="1"/>
          </p:cNvSpPr>
          <p:nvPr>
            <p:ph type="title" hasCustomPrompt="1"/>
          </p:nvPr>
        </p:nvSpPr>
        <p:spPr>
          <a:xfrm>
            <a:off x="1669754" y="5196832"/>
            <a:ext cx="7380312" cy="464416"/>
          </a:xfrm>
        </p:spPr>
        <p:txBody>
          <a:bodyPr>
            <a:noAutofit/>
          </a:bodyPr>
          <a:lstStyle>
            <a:lvl1pPr algn="r">
              <a:defRPr sz="3000" b="0" i="0">
                <a:solidFill>
                  <a:schemeClr val="tx1"/>
                </a:solidFill>
              </a:defRPr>
            </a:lvl1pPr>
          </a:lstStyle>
          <a:p>
            <a:r>
              <a:rPr lang="fr-FR" dirty="0"/>
              <a:t>Titre de la présentation - Date</a:t>
            </a:r>
          </a:p>
        </p:txBody>
      </p:sp>
      <p:sp>
        <p:nvSpPr>
          <p:cNvPr id="4" name="Espace réservé du texte 3"/>
          <p:cNvSpPr>
            <a:spLocks noGrp="1"/>
          </p:cNvSpPr>
          <p:nvPr>
            <p:ph type="body" sz="quarter" idx="10" hasCustomPrompt="1"/>
          </p:nvPr>
        </p:nvSpPr>
        <p:spPr>
          <a:xfrm>
            <a:off x="1692275" y="5805488"/>
            <a:ext cx="7343775" cy="360362"/>
          </a:xfrm>
          <a:prstGeom prst="rect">
            <a:avLst/>
          </a:prstGeom>
        </p:spPr>
        <p:txBody>
          <a:bodyPr/>
          <a:lstStyle>
            <a:lvl1pPr marL="0" indent="0" algn="r">
              <a:buNone/>
              <a:defRPr sz="2200" i="1">
                <a:latin typeface="Arial Narrow" panose="020B0606020202030204" pitchFamily="34" charset="0"/>
              </a:defRPr>
            </a:lvl1pPr>
          </a:lstStyle>
          <a:p>
            <a:pPr lvl="0"/>
            <a:r>
              <a:rPr lang="fr-FR" sz="2200" dirty="0"/>
              <a:t>Nom de l’intervenant - fonction</a:t>
            </a:r>
            <a:endParaRPr lang="fr-FR" dirty="0"/>
          </a:p>
        </p:txBody>
      </p:sp>
      <p:pic>
        <p:nvPicPr>
          <p:cNvPr id="3" name="Imag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44824"/>
            <a:ext cx="9157313" cy="3311999"/>
          </a:xfrm>
          <a:prstGeom prst="rect">
            <a:avLst/>
          </a:prstGeom>
        </p:spPr>
      </p:pic>
    </p:spTree>
    <p:extLst>
      <p:ext uri="{BB962C8B-B14F-4D97-AF65-F5344CB8AC3E}">
        <p14:creationId xmlns:p14="http://schemas.microsoft.com/office/powerpoint/2010/main" val="2166617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sp>
        <p:nvSpPr>
          <p:cNvPr id="17" name="Rectangle 16"/>
          <p:cNvSpPr/>
          <p:nvPr userDrawn="1"/>
        </p:nvSpPr>
        <p:spPr>
          <a:xfrm>
            <a:off x="0" y="5079999"/>
            <a:ext cx="9144000" cy="1872296"/>
          </a:xfrm>
          <a:prstGeom prst="rect">
            <a:avLst/>
          </a:prstGeom>
          <a:solidFill>
            <a:srgbClr val="E75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p:nvPr userDrawn="1"/>
        </p:nvCxnSpPr>
        <p:spPr>
          <a:xfrm flipH="1">
            <a:off x="6984958" y="5750260"/>
            <a:ext cx="1979530" cy="0"/>
          </a:xfrm>
          <a:prstGeom prst="line">
            <a:avLst/>
          </a:prstGeom>
          <a:ln>
            <a:solidFill>
              <a:srgbClr val="62C4DD"/>
            </a:solidFill>
          </a:ln>
        </p:spPr>
        <p:style>
          <a:lnRef idx="1">
            <a:schemeClr val="accent1"/>
          </a:lnRef>
          <a:fillRef idx="0">
            <a:schemeClr val="accent1"/>
          </a:fillRef>
          <a:effectRef idx="0">
            <a:schemeClr val="accent1"/>
          </a:effectRef>
          <a:fontRef idx="minor">
            <a:schemeClr val="tx1"/>
          </a:fontRef>
        </p:style>
      </p:cxnSp>
      <p:sp>
        <p:nvSpPr>
          <p:cNvPr id="12" name="Text Box 6"/>
          <p:cNvSpPr txBox="1">
            <a:spLocks noChangeArrowheads="1"/>
          </p:cNvSpPr>
          <p:nvPr userDrawn="1"/>
        </p:nvSpPr>
        <p:spPr bwMode="auto">
          <a:xfrm>
            <a:off x="6696744" y="1340768"/>
            <a:ext cx="23397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b="0" dirty="0">
                <a:solidFill>
                  <a:srgbClr val="1B4367"/>
                </a:solidFill>
                <a:latin typeface="Arial Narrow" panose="020B0606020202030204" pitchFamily="34" charset="0"/>
              </a:rPr>
              <a:t>www.in2p3.fr</a:t>
            </a:r>
          </a:p>
        </p:txBody>
      </p:sp>
      <p:sp>
        <p:nvSpPr>
          <p:cNvPr id="15" name="Titre 1"/>
          <p:cNvSpPr txBox="1">
            <a:spLocks/>
          </p:cNvSpPr>
          <p:nvPr userDrawn="1"/>
        </p:nvSpPr>
        <p:spPr>
          <a:xfrm>
            <a:off x="2123728" y="332656"/>
            <a:ext cx="6933456"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altLang="fr-FR" sz="3600" dirty="0">
                <a:solidFill>
                  <a:srgbClr val="E75112"/>
                </a:solidFill>
                <a:latin typeface="Arial Narrow" panose="020B0606020202030204" pitchFamily="34" charset="0"/>
                <a:ea typeface="ＭＳ Ｐゴシック" panose="020B0600070205080204" pitchFamily="34" charset="-128"/>
              </a:rPr>
              <a:t>Institut national de physique nucléaire </a:t>
            </a:r>
          </a:p>
          <a:p>
            <a:pPr algn="r"/>
            <a:r>
              <a:rPr lang="fr-FR" altLang="fr-FR" sz="3600" dirty="0">
                <a:solidFill>
                  <a:srgbClr val="E75112"/>
                </a:solidFill>
                <a:latin typeface="Arial Narrow" panose="020B0606020202030204" pitchFamily="34" charset="0"/>
                <a:ea typeface="ＭＳ Ｐゴシック" panose="020B0600070205080204" pitchFamily="34" charset="-128"/>
              </a:rPr>
              <a:t>et de physique des particules</a:t>
            </a:r>
            <a:endParaRPr lang="fr-FR" sz="3600" dirty="0">
              <a:solidFill>
                <a:srgbClr val="E75112"/>
              </a:solidFill>
              <a:latin typeface="Arial Narrow" panose="020B0606020202030204" pitchFamily="34" charset="0"/>
            </a:endParaRPr>
          </a:p>
        </p:txBody>
      </p:sp>
      <p:pic>
        <p:nvPicPr>
          <p:cNvPr id="16" name="Imag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417" y="188028"/>
            <a:ext cx="1432255" cy="1432255"/>
          </a:xfrm>
          <a:prstGeom prst="rect">
            <a:avLst/>
          </a:prstGeom>
        </p:spPr>
      </p:pic>
      <p:sp>
        <p:nvSpPr>
          <p:cNvPr id="11" name="Espace réservé du pied de page 4"/>
          <p:cNvSpPr>
            <a:spLocks noGrp="1"/>
          </p:cNvSpPr>
          <p:nvPr>
            <p:ph type="ftr" sz="quarter" idx="3"/>
          </p:nvPr>
        </p:nvSpPr>
        <p:spPr>
          <a:xfrm>
            <a:off x="1187624" y="6516000"/>
            <a:ext cx="6768000" cy="360000"/>
          </a:xfrm>
          <a:prstGeom prst="rect">
            <a:avLst/>
          </a:prstGeom>
        </p:spPr>
        <p:txBody>
          <a:bodyPr vert="horz" lIns="91440" tIns="45720" rIns="91440" bIns="45720" rtlCol="0" anchor="ctr"/>
          <a:lstStyle>
            <a:lvl1pPr algn="ctr">
              <a:defRPr sz="1400" b="1">
                <a:solidFill>
                  <a:schemeClr val="bg1"/>
                </a:solidFill>
              </a:defRPr>
            </a:lvl1pPr>
          </a:lstStyle>
          <a:p>
            <a:r>
              <a:rPr lang="fr-FR" sz="1200" dirty="0"/>
              <a:t>IN2P3</a:t>
            </a:r>
          </a:p>
        </p:txBody>
      </p:sp>
      <p:sp>
        <p:nvSpPr>
          <p:cNvPr id="2" name="Titre 1"/>
          <p:cNvSpPr>
            <a:spLocks noGrp="1"/>
          </p:cNvSpPr>
          <p:nvPr>
            <p:ph type="title" hasCustomPrompt="1"/>
          </p:nvPr>
        </p:nvSpPr>
        <p:spPr>
          <a:xfrm>
            <a:off x="1669754" y="5196832"/>
            <a:ext cx="7380312" cy="464416"/>
          </a:xfrm>
        </p:spPr>
        <p:txBody>
          <a:bodyPr>
            <a:noAutofit/>
          </a:bodyPr>
          <a:lstStyle>
            <a:lvl1pPr algn="r">
              <a:defRPr sz="3000" b="0" i="0">
                <a:solidFill>
                  <a:schemeClr val="tx1"/>
                </a:solidFill>
              </a:defRPr>
            </a:lvl1pPr>
          </a:lstStyle>
          <a:p>
            <a:r>
              <a:rPr lang="fr-FR" dirty="0"/>
              <a:t>Titre de la présentation - Date</a:t>
            </a:r>
          </a:p>
        </p:txBody>
      </p:sp>
      <p:sp>
        <p:nvSpPr>
          <p:cNvPr id="4" name="Espace réservé du texte 3"/>
          <p:cNvSpPr>
            <a:spLocks noGrp="1"/>
          </p:cNvSpPr>
          <p:nvPr>
            <p:ph type="body" sz="quarter" idx="10" hasCustomPrompt="1"/>
          </p:nvPr>
        </p:nvSpPr>
        <p:spPr>
          <a:xfrm>
            <a:off x="1692275" y="5805488"/>
            <a:ext cx="7343775" cy="360362"/>
          </a:xfrm>
          <a:prstGeom prst="rect">
            <a:avLst/>
          </a:prstGeom>
        </p:spPr>
        <p:txBody>
          <a:bodyPr/>
          <a:lstStyle>
            <a:lvl1pPr marL="0" indent="0" algn="r">
              <a:buNone/>
              <a:defRPr sz="2200" i="1">
                <a:latin typeface="Arial Narrow" panose="020B0606020202030204" pitchFamily="34" charset="0"/>
              </a:defRPr>
            </a:lvl1pPr>
          </a:lstStyle>
          <a:p>
            <a:pPr lvl="0"/>
            <a:r>
              <a:rPr lang="fr-FR" sz="2200" dirty="0"/>
              <a:t>Nom de l’intervenant - fonction</a:t>
            </a:r>
            <a:endParaRPr lang="fr-FR" dirty="0"/>
          </a:p>
        </p:txBody>
      </p:sp>
      <p:pic>
        <p:nvPicPr>
          <p:cNvPr id="14" name="Image 13">
            <a:extLst>
              <a:ext uri="{FF2B5EF4-FFF2-40B4-BE49-F238E27FC236}">
                <a16:creationId xmlns:a16="http://schemas.microsoft.com/office/drawing/2014/main" xmlns="" id="{B4793332-E926-7640-9152-48EB3ADE5E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843200"/>
            <a:ext cx="9144000" cy="3307184"/>
          </a:xfrm>
          <a:prstGeom prst="rect">
            <a:avLst/>
          </a:prstGeom>
        </p:spPr>
      </p:pic>
    </p:spTree>
    <p:extLst>
      <p:ext uri="{BB962C8B-B14F-4D97-AF65-F5344CB8AC3E}">
        <p14:creationId xmlns:p14="http://schemas.microsoft.com/office/powerpoint/2010/main" val="111587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2">
    <p:spTree>
      <p:nvGrpSpPr>
        <p:cNvPr id="1" name=""/>
        <p:cNvGrpSpPr/>
        <p:nvPr/>
      </p:nvGrpSpPr>
      <p:grpSpPr>
        <a:xfrm>
          <a:off x="0" y="0"/>
          <a:ext cx="0" cy="0"/>
          <a:chOff x="0" y="0"/>
          <a:chExt cx="0" cy="0"/>
        </a:xfrm>
      </p:grpSpPr>
      <p:sp>
        <p:nvSpPr>
          <p:cNvPr id="2" name="Titre 1"/>
          <p:cNvSpPr>
            <a:spLocks noGrp="1"/>
          </p:cNvSpPr>
          <p:nvPr>
            <p:ph type="title"/>
          </p:nvPr>
        </p:nvSpPr>
        <p:spPr>
          <a:xfrm>
            <a:off x="1115616" y="260648"/>
            <a:ext cx="7380312" cy="346050"/>
          </a:xfrm>
          <a:prstGeom prst="rect">
            <a:avLst/>
          </a:prstGeom>
        </p:spPr>
        <p:txBody>
          <a:bodyPr/>
          <a:lstStyle/>
          <a:p>
            <a:r>
              <a:rPr lang="fr-FR" dirty="0"/>
              <a:t>Modifiez le style du titre</a:t>
            </a:r>
          </a:p>
        </p:txBody>
      </p:sp>
      <p:sp>
        <p:nvSpPr>
          <p:cNvPr id="4" name="Espace réservé du pied de page 3"/>
          <p:cNvSpPr>
            <a:spLocks noGrp="1"/>
          </p:cNvSpPr>
          <p:nvPr>
            <p:ph type="ftr" sz="quarter" idx="11"/>
          </p:nvPr>
        </p:nvSpPr>
        <p:spPr>
          <a:xfrm>
            <a:off x="2771800" y="6516000"/>
            <a:ext cx="5184000" cy="360000"/>
          </a:xfrm>
        </p:spPr>
        <p:txBody>
          <a:bodyPr/>
          <a:lstStyle/>
          <a:p>
            <a:r>
              <a:rPr lang="fr-FR"/>
              <a:t>IN2P3</a:t>
            </a:r>
            <a:endParaRPr lang="fr-FR" dirty="0"/>
          </a:p>
        </p:txBody>
      </p:sp>
      <p:sp>
        <p:nvSpPr>
          <p:cNvPr id="5" name="Espace réservé du numéro de diapositive 4"/>
          <p:cNvSpPr>
            <a:spLocks noGrp="1"/>
          </p:cNvSpPr>
          <p:nvPr>
            <p:ph type="sldNum" sz="quarter" idx="12"/>
          </p:nvPr>
        </p:nvSpPr>
        <p:spPr>
          <a:xfrm>
            <a:off x="8316416" y="6516000"/>
            <a:ext cx="720000" cy="360000"/>
          </a:xfrm>
        </p:spPr>
        <p:txBody>
          <a:bodyPr/>
          <a:lstStyle/>
          <a:p>
            <a:fld id="{5A41D906-68FB-4FCF-A226-CB4AF2FE6205}" type="slidenum">
              <a:rPr lang="fr-FR" smtClean="0"/>
              <a:t>‹#›</a:t>
            </a:fld>
            <a:endParaRPr lang="fr-FR"/>
          </a:p>
        </p:txBody>
      </p:sp>
      <p:sp>
        <p:nvSpPr>
          <p:cNvPr id="6" name="Espace réservé de la date 1">
            <a:extLst>
              <a:ext uri="{FF2B5EF4-FFF2-40B4-BE49-F238E27FC236}">
                <a16:creationId xmlns:a16="http://schemas.microsoft.com/office/drawing/2014/main" xmlns="" id="{0EAFB9D0-342E-0D42-8DB6-E8BD34F3344A}"/>
              </a:ext>
            </a:extLst>
          </p:cNvPr>
          <p:cNvSpPr>
            <a:spLocks noGrp="1"/>
          </p:cNvSpPr>
          <p:nvPr>
            <p:ph type="dt" sz="half" idx="2"/>
          </p:nvPr>
        </p:nvSpPr>
        <p:spPr>
          <a:xfrm>
            <a:off x="1475656" y="6516000"/>
            <a:ext cx="1152000" cy="360000"/>
          </a:xfrm>
          <a:prstGeom prst="rect">
            <a:avLst/>
          </a:prstGeom>
        </p:spPr>
        <p:txBody>
          <a:bodyPr vert="horz" lIns="91440" tIns="45720" rIns="91440" bIns="45720" rtlCol="0" anchor="ctr"/>
          <a:lstStyle>
            <a:lvl1pPr algn="l">
              <a:defRPr sz="1200">
                <a:solidFill>
                  <a:schemeClr val="tx1">
                    <a:tint val="75000"/>
                  </a:schemeClr>
                </a:solidFill>
              </a:defRPr>
            </a:lvl1pPr>
          </a:lstStyle>
          <a:p>
            <a:fld id="{FAF73467-FDC8-2B4B-A9AA-414CBADA4390}" type="datetime1">
              <a:rPr lang="fr-FR" smtClean="0"/>
              <a:t>26/11/18</a:t>
            </a:fld>
            <a:endParaRPr lang="en-GB"/>
          </a:p>
        </p:txBody>
      </p:sp>
    </p:spTree>
    <p:extLst>
      <p:ext uri="{BB962C8B-B14F-4D97-AF65-F5344CB8AC3E}">
        <p14:creationId xmlns:p14="http://schemas.microsoft.com/office/powerpoint/2010/main" val="302522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160000" y="252000"/>
            <a:ext cx="4762872" cy="346050"/>
          </a:xfrm>
          <a:prstGeom prst="rect">
            <a:avLst/>
          </a:prstGeom>
        </p:spPr>
        <p:txBody>
          <a:bodyPr/>
          <a:lstStyle/>
          <a:p>
            <a:r>
              <a:rPr lang="fr-FR" dirty="0"/>
              <a:t>Modifiez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pied de page 4"/>
          <p:cNvSpPr>
            <a:spLocks noGrp="1"/>
          </p:cNvSpPr>
          <p:nvPr>
            <p:ph type="ftr" sz="quarter" idx="11"/>
          </p:nvPr>
        </p:nvSpPr>
        <p:spPr>
          <a:xfrm>
            <a:off x="2771800" y="6516000"/>
            <a:ext cx="5184000" cy="360000"/>
          </a:xfrm>
        </p:spPr>
        <p:txBody>
          <a:bodyPr/>
          <a:lstStyle/>
          <a:p>
            <a:r>
              <a:rPr lang="fr-FR"/>
              <a:t>IN2P3</a:t>
            </a:r>
          </a:p>
        </p:txBody>
      </p:sp>
      <p:sp>
        <p:nvSpPr>
          <p:cNvPr id="6" name="Espace réservé du numéro de diapositive 5"/>
          <p:cNvSpPr>
            <a:spLocks noGrp="1"/>
          </p:cNvSpPr>
          <p:nvPr>
            <p:ph type="sldNum" sz="quarter" idx="12"/>
          </p:nvPr>
        </p:nvSpPr>
        <p:spPr>
          <a:xfrm>
            <a:off x="8316416" y="6516000"/>
            <a:ext cx="720000" cy="360000"/>
          </a:xfrm>
        </p:spPr>
        <p:txBody>
          <a:bodyPr/>
          <a:lstStyle/>
          <a:p>
            <a:fld id="{5A41D906-68FB-4FCF-A226-CB4AF2FE6205}" type="slidenum">
              <a:rPr lang="fr-FR" smtClean="0"/>
              <a:t>‹#›</a:t>
            </a:fld>
            <a:endParaRPr lang="fr-FR"/>
          </a:p>
        </p:txBody>
      </p:sp>
      <p:sp>
        <p:nvSpPr>
          <p:cNvPr id="7" name="Espace réservé de la date 1">
            <a:extLst>
              <a:ext uri="{FF2B5EF4-FFF2-40B4-BE49-F238E27FC236}">
                <a16:creationId xmlns:a16="http://schemas.microsoft.com/office/drawing/2014/main" xmlns="" id="{88E2FC32-ED7C-FA4B-94C4-3D0E5B749275}"/>
              </a:ext>
            </a:extLst>
          </p:cNvPr>
          <p:cNvSpPr>
            <a:spLocks noGrp="1"/>
          </p:cNvSpPr>
          <p:nvPr>
            <p:ph type="dt" sz="half" idx="2"/>
          </p:nvPr>
        </p:nvSpPr>
        <p:spPr>
          <a:xfrm>
            <a:off x="1475656" y="6516000"/>
            <a:ext cx="1152000" cy="360000"/>
          </a:xfrm>
          <a:prstGeom prst="rect">
            <a:avLst/>
          </a:prstGeom>
        </p:spPr>
        <p:txBody>
          <a:bodyPr vert="horz" lIns="91440" tIns="45720" rIns="91440" bIns="45720" rtlCol="0" anchor="ctr"/>
          <a:lstStyle>
            <a:lvl1pPr algn="l">
              <a:defRPr sz="1200">
                <a:solidFill>
                  <a:schemeClr val="tx1">
                    <a:tint val="75000"/>
                  </a:schemeClr>
                </a:solidFill>
              </a:defRPr>
            </a:lvl1pPr>
          </a:lstStyle>
          <a:p>
            <a:fld id="{2286A1D0-96F7-294A-BDF0-BB132E9CC2D8}" type="datetime1">
              <a:rPr lang="fr-FR" smtClean="0"/>
              <a:t>26/11/18</a:t>
            </a:fld>
            <a:endParaRPr lang="en-GB"/>
          </a:p>
        </p:txBody>
      </p:sp>
    </p:spTree>
    <p:extLst>
      <p:ext uri="{BB962C8B-B14F-4D97-AF65-F5344CB8AC3E}">
        <p14:creationId xmlns:p14="http://schemas.microsoft.com/office/powerpoint/2010/main" val="379642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160000" y="252000"/>
            <a:ext cx="4762872" cy="34605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11"/>
          </p:nvPr>
        </p:nvSpPr>
        <p:spPr>
          <a:xfrm>
            <a:off x="2771800" y="6516000"/>
            <a:ext cx="5184000" cy="360000"/>
          </a:xfrm>
        </p:spPr>
        <p:txBody>
          <a:bodyPr/>
          <a:lstStyle/>
          <a:p>
            <a:r>
              <a:rPr lang="fr-FR"/>
              <a:t>IN2P3</a:t>
            </a:r>
            <a:endParaRPr lang="fr-FR" dirty="0"/>
          </a:p>
        </p:txBody>
      </p:sp>
      <p:sp>
        <p:nvSpPr>
          <p:cNvPr id="7" name="Espace réservé du numéro de diapositive 6"/>
          <p:cNvSpPr>
            <a:spLocks noGrp="1"/>
          </p:cNvSpPr>
          <p:nvPr>
            <p:ph type="sldNum" sz="quarter" idx="12"/>
          </p:nvPr>
        </p:nvSpPr>
        <p:spPr>
          <a:xfrm>
            <a:off x="8316416" y="6516000"/>
            <a:ext cx="720000" cy="360000"/>
          </a:xfrm>
        </p:spPr>
        <p:txBody>
          <a:bodyPr/>
          <a:lstStyle/>
          <a:p>
            <a:fld id="{5A41D906-68FB-4FCF-A226-CB4AF2FE6205}" type="slidenum">
              <a:rPr lang="fr-FR" smtClean="0"/>
              <a:t>‹#›</a:t>
            </a:fld>
            <a:endParaRPr lang="fr-FR"/>
          </a:p>
        </p:txBody>
      </p:sp>
      <p:sp>
        <p:nvSpPr>
          <p:cNvPr id="8" name="Espace réservé de la date 1">
            <a:extLst>
              <a:ext uri="{FF2B5EF4-FFF2-40B4-BE49-F238E27FC236}">
                <a16:creationId xmlns:a16="http://schemas.microsoft.com/office/drawing/2014/main" xmlns="" id="{11D35837-75E8-3C49-AE75-8F9B87B1E69C}"/>
              </a:ext>
            </a:extLst>
          </p:cNvPr>
          <p:cNvSpPr>
            <a:spLocks noGrp="1"/>
          </p:cNvSpPr>
          <p:nvPr>
            <p:ph type="dt" sz="half" idx="13"/>
          </p:nvPr>
        </p:nvSpPr>
        <p:spPr>
          <a:xfrm>
            <a:off x="1475656" y="6516000"/>
            <a:ext cx="1152000" cy="360000"/>
          </a:xfrm>
          <a:prstGeom prst="rect">
            <a:avLst/>
          </a:prstGeom>
        </p:spPr>
        <p:txBody>
          <a:bodyPr vert="horz" lIns="91440" tIns="45720" rIns="91440" bIns="45720" rtlCol="0" anchor="ctr"/>
          <a:lstStyle>
            <a:lvl1pPr algn="l">
              <a:defRPr sz="1200">
                <a:solidFill>
                  <a:schemeClr val="tx1">
                    <a:tint val="75000"/>
                  </a:schemeClr>
                </a:solidFill>
              </a:defRPr>
            </a:lvl1pPr>
          </a:lstStyle>
          <a:p>
            <a:fld id="{19BED550-54B1-8A4D-B622-96E6284F2246}" type="datetime1">
              <a:rPr lang="fr-FR" smtClean="0"/>
              <a:t>26/11/18</a:t>
            </a:fld>
            <a:endParaRPr lang="en-GB"/>
          </a:p>
        </p:txBody>
      </p:sp>
    </p:spTree>
    <p:extLst>
      <p:ext uri="{BB962C8B-B14F-4D97-AF65-F5344CB8AC3E}">
        <p14:creationId xmlns:p14="http://schemas.microsoft.com/office/powerpoint/2010/main" val="175677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785581" y="116632"/>
            <a:ext cx="7380312" cy="637888"/>
          </a:xfrm>
        </p:spPr>
        <p:txBody>
          <a:bodyPr/>
          <a:lstStyle/>
          <a:p>
            <a:r>
              <a:rPr lang="en-GB" noProof="0" dirty="0" err="1"/>
              <a:t>Cliquez</a:t>
            </a:r>
            <a:r>
              <a:rPr lang="en-GB" noProof="0" dirty="0"/>
              <a:t> et </a:t>
            </a:r>
            <a:r>
              <a:rPr lang="en-GB" noProof="0" dirty="0" err="1"/>
              <a:t>modifiez</a:t>
            </a:r>
            <a:r>
              <a:rPr lang="en-GB" noProof="0" dirty="0"/>
              <a:t> le titre</a:t>
            </a:r>
          </a:p>
        </p:txBody>
      </p:sp>
      <p:sp>
        <p:nvSpPr>
          <p:cNvPr id="3" name="Rectangle 5"/>
          <p:cNvSpPr>
            <a:spLocks noGrp="1" noChangeArrowheads="1"/>
          </p:cNvSpPr>
          <p:nvPr userDrawn="1">
            <p:ph type="ftr" sz="quarter" idx="10"/>
          </p:nvPr>
        </p:nvSpPr>
        <p:spPr>
          <a:xfrm>
            <a:off x="2771800" y="6516000"/>
            <a:ext cx="5184000" cy="360000"/>
          </a:xfrm>
          <a:ln/>
        </p:spPr>
        <p:txBody>
          <a:bodyPr/>
          <a:lstStyle>
            <a:lvl1pPr>
              <a:defRPr/>
            </a:lvl1pPr>
          </a:lstStyle>
          <a:p>
            <a:r>
              <a:rPr lang="fr-FR" dirty="0"/>
              <a:t>IN2P3</a:t>
            </a:r>
          </a:p>
        </p:txBody>
      </p:sp>
      <p:sp>
        <p:nvSpPr>
          <p:cNvPr id="4" name="Rectangle 4"/>
          <p:cNvSpPr>
            <a:spLocks noGrp="1" noChangeArrowheads="1"/>
          </p:cNvSpPr>
          <p:nvPr userDrawn="1">
            <p:ph type="dt" sz="half" idx="11"/>
          </p:nvPr>
        </p:nvSpPr>
        <p:spPr>
          <a:xfrm>
            <a:off x="1475656" y="6516000"/>
            <a:ext cx="1152000" cy="360000"/>
          </a:xfrm>
          <a:ln/>
        </p:spPr>
        <p:txBody>
          <a:bodyPr/>
          <a:lstStyle>
            <a:lvl1pPr>
              <a:defRPr/>
            </a:lvl1pPr>
          </a:lstStyle>
          <a:p>
            <a:pPr>
              <a:defRPr/>
            </a:pPr>
            <a:fld id="{AFAB2512-6CE3-6548-932C-EB4AA599411C}" type="datetime1">
              <a:rPr lang="fr-FR" smtClean="0"/>
              <a:t>26/11/18</a:t>
            </a:fld>
            <a:endParaRPr lang="fr-FR" dirty="0"/>
          </a:p>
        </p:txBody>
      </p:sp>
      <p:sp>
        <p:nvSpPr>
          <p:cNvPr id="5" name="Rectangle 4"/>
          <p:cNvSpPr>
            <a:spLocks noGrp="1" noChangeArrowheads="1"/>
          </p:cNvSpPr>
          <p:nvPr userDrawn="1">
            <p:ph type="sldNum" sz="quarter" idx="12"/>
          </p:nvPr>
        </p:nvSpPr>
        <p:spPr>
          <a:xfrm>
            <a:off x="8316416" y="6516000"/>
            <a:ext cx="720000" cy="360000"/>
          </a:xfrm>
        </p:spPr>
        <p:txBody>
          <a:bodyPr/>
          <a:lstStyle>
            <a:lvl1pPr>
              <a:defRPr/>
            </a:lvl1pPr>
          </a:lstStyle>
          <a:p>
            <a:fld id="{D384CA22-6367-EA44-B647-20E2FBBA2D0E}" type="slidenum">
              <a:rPr lang="fr-FR"/>
              <a:pPr/>
              <a:t>‹#›</a:t>
            </a:fld>
            <a:endParaRPr lang="fr-FR" dirty="0"/>
          </a:p>
        </p:txBody>
      </p:sp>
    </p:spTree>
    <p:extLst>
      <p:ext uri="{BB962C8B-B14F-4D97-AF65-F5344CB8AC3E}">
        <p14:creationId xmlns:p14="http://schemas.microsoft.com/office/powerpoint/2010/main" val="271673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7F82933-F053-3F45-BE0F-7EDE3DD2B503}"/>
              </a:ext>
            </a:extLst>
          </p:cNvPr>
          <p:cNvSpPr>
            <a:spLocks noGrp="1"/>
          </p:cNvSpPr>
          <p:nvPr>
            <p:ph type="title"/>
          </p:nvPr>
        </p:nvSpPr>
        <p:spPr>
          <a:xfrm>
            <a:off x="936104" y="116632"/>
            <a:ext cx="7380312" cy="637888"/>
          </a:xfrm>
        </p:spPr>
        <p:txBody>
          <a:bodyPr/>
          <a:lstStyle/>
          <a:p>
            <a:r>
              <a:rPr lang="fr-FR"/>
              <a:t>Modifiez le style du titre</a:t>
            </a:r>
            <a:endParaRPr lang="en-GB"/>
          </a:p>
        </p:txBody>
      </p:sp>
      <p:sp>
        <p:nvSpPr>
          <p:cNvPr id="3" name="Espace réservé du pied de page 2">
            <a:extLst>
              <a:ext uri="{FF2B5EF4-FFF2-40B4-BE49-F238E27FC236}">
                <a16:creationId xmlns:a16="http://schemas.microsoft.com/office/drawing/2014/main" xmlns="" id="{B0B9CCFB-726F-6E40-A8CC-D3445B9C716B}"/>
              </a:ext>
            </a:extLst>
          </p:cNvPr>
          <p:cNvSpPr>
            <a:spLocks noGrp="1"/>
          </p:cNvSpPr>
          <p:nvPr>
            <p:ph type="ftr" sz="quarter" idx="10"/>
          </p:nvPr>
        </p:nvSpPr>
        <p:spPr/>
        <p:txBody>
          <a:bodyPr/>
          <a:lstStyle/>
          <a:p>
            <a:r>
              <a:rPr lang="fr-FR"/>
              <a:t>IN2P3</a:t>
            </a:r>
            <a:endParaRPr lang="fr-FR" dirty="0"/>
          </a:p>
        </p:txBody>
      </p:sp>
      <p:sp>
        <p:nvSpPr>
          <p:cNvPr id="4" name="Espace réservé du numéro de diapositive 3">
            <a:extLst>
              <a:ext uri="{FF2B5EF4-FFF2-40B4-BE49-F238E27FC236}">
                <a16:creationId xmlns:a16="http://schemas.microsoft.com/office/drawing/2014/main" xmlns="" id="{D7C1F132-D535-114A-9B88-538EA4360300}"/>
              </a:ext>
            </a:extLst>
          </p:cNvPr>
          <p:cNvSpPr>
            <a:spLocks noGrp="1"/>
          </p:cNvSpPr>
          <p:nvPr>
            <p:ph type="sldNum" sz="quarter" idx="11"/>
          </p:nvPr>
        </p:nvSpPr>
        <p:spPr/>
        <p:txBody>
          <a:bodyPr/>
          <a:lstStyle/>
          <a:p>
            <a:fld id="{5A41D906-68FB-4FCF-A226-CB4AF2FE6205}" type="slidenum">
              <a:rPr lang="fr-FR" smtClean="0"/>
              <a:pPr/>
              <a:t>‹#›</a:t>
            </a:fld>
            <a:endParaRPr lang="fr-FR" dirty="0"/>
          </a:p>
        </p:txBody>
      </p:sp>
      <p:sp>
        <p:nvSpPr>
          <p:cNvPr id="5" name="Espace réservé de la date 4">
            <a:extLst>
              <a:ext uri="{FF2B5EF4-FFF2-40B4-BE49-F238E27FC236}">
                <a16:creationId xmlns:a16="http://schemas.microsoft.com/office/drawing/2014/main" xmlns="" id="{488B7F04-8740-8544-9DC2-CA75EEFC5A14}"/>
              </a:ext>
            </a:extLst>
          </p:cNvPr>
          <p:cNvSpPr>
            <a:spLocks noGrp="1"/>
          </p:cNvSpPr>
          <p:nvPr>
            <p:ph type="dt" sz="half" idx="12"/>
          </p:nvPr>
        </p:nvSpPr>
        <p:spPr/>
        <p:txBody>
          <a:bodyPr/>
          <a:lstStyle/>
          <a:p>
            <a:fld id="{41D919AD-F361-0444-935F-64BAA89FF726}" type="datetime1">
              <a:rPr lang="fr-FR" smtClean="0"/>
              <a:t>26/11/18</a:t>
            </a:fld>
            <a:endParaRPr lang="en-GB" dirty="0"/>
          </a:p>
        </p:txBody>
      </p:sp>
    </p:spTree>
    <p:extLst>
      <p:ext uri="{BB962C8B-B14F-4D97-AF65-F5344CB8AC3E}">
        <p14:creationId xmlns:p14="http://schemas.microsoft.com/office/powerpoint/2010/main" val="26658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re 3">
    <p:spTree>
      <p:nvGrpSpPr>
        <p:cNvPr id="1" name=""/>
        <p:cNvGrpSpPr/>
        <p:nvPr/>
      </p:nvGrpSpPr>
      <p:grpSpPr>
        <a:xfrm>
          <a:off x="0" y="0"/>
          <a:ext cx="0" cy="0"/>
          <a:chOff x="0" y="0"/>
          <a:chExt cx="0" cy="0"/>
        </a:xfrm>
      </p:grpSpPr>
      <p:sp>
        <p:nvSpPr>
          <p:cNvPr id="6" name="Titre 1"/>
          <p:cNvSpPr txBox="1">
            <a:spLocks/>
          </p:cNvSpPr>
          <p:nvPr userDrawn="1"/>
        </p:nvSpPr>
        <p:spPr>
          <a:xfrm>
            <a:off x="3635896" y="927600"/>
            <a:ext cx="550810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2800" dirty="0">
              <a:solidFill>
                <a:schemeClr val="bg1"/>
              </a:solidFill>
              <a:latin typeface="Arial Narrow" panose="020B0606020202030204" pitchFamily="34" charset="0"/>
            </a:endParaRPr>
          </a:p>
        </p:txBody>
      </p:sp>
      <p:sp>
        <p:nvSpPr>
          <p:cNvPr id="9" name="Rectangle 8"/>
          <p:cNvSpPr/>
          <p:nvPr userDrawn="1"/>
        </p:nvSpPr>
        <p:spPr>
          <a:xfrm>
            <a:off x="0" y="114992"/>
            <a:ext cx="9144000" cy="230045"/>
          </a:xfrm>
          <a:prstGeom prst="rect">
            <a:avLst/>
          </a:prstGeom>
          <a:gradFill flip="none" rotWithShape="1">
            <a:gsLst>
              <a:gs pos="0">
                <a:srgbClr val="E75112"/>
              </a:gs>
              <a:gs pos="66000">
                <a:schemeClr val="accent3">
                  <a:lumMod val="60000"/>
                  <a:lumOff val="4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7950" y="114992"/>
            <a:ext cx="636050" cy="230045"/>
          </a:xfrm>
          <a:prstGeom prst="rect">
            <a:avLst/>
          </a:prstGeom>
        </p:spPr>
      </p:pic>
      <p:pic>
        <p:nvPicPr>
          <p:cNvPr id="14" name="Imag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420" y="6453336"/>
            <a:ext cx="347674" cy="347674"/>
          </a:xfrm>
          <a:prstGeom prst="rect">
            <a:avLst/>
          </a:prstGeom>
        </p:spPr>
      </p:pic>
      <p:sp>
        <p:nvSpPr>
          <p:cNvPr id="15" name="Text Box 6"/>
          <p:cNvSpPr txBox="1">
            <a:spLocks noChangeArrowheads="1"/>
          </p:cNvSpPr>
          <p:nvPr userDrawn="1"/>
        </p:nvSpPr>
        <p:spPr bwMode="auto">
          <a:xfrm>
            <a:off x="-716508" y="6533436"/>
            <a:ext cx="171238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000" b="1" dirty="0">
                <a:solidFill>
                  <a:srgbClr val="E75112"/>
                </a:solidFill>
                <a:latin typeface="Arial Narrow" panose="020B0606020202030204" pitchFamily="34" charset="0"/>
              </a:rPr>
              <a:t>                            IN2P3</a:t>
            </a:r>
          </a:p>
          <a:p>
            <a:pPr algn="r"/>
            <a:r>
              <a:rPr lang="fr-FR" sz="500" b="0" dirty="0">
                <a:solidFill>
                  <a:srgbClr val="E75112"/>
                </a:solidFill>
                <a:latin typeface="Arial Narrow" panose="020B0606020202030204" pitchFamily="34" charset="0"/>
              </a:rPr>
              <a:t>Les</a:t>
            </a:r>
            <a:r>
              <a:rPr lang="fr-FR" sz="500" b="1" baseline="0" dirty="0">
                <a:solidFill>
                  <a:srgbClr val="E75112"/>
                </a:solidFill>
                <a:latin typeface="Arial Narrow" panose="020B0606020202030204" pitchFamily="34" charset="0"/>
              </a:rPr>
              <a:t> deux infinis</a:t>
            </a:r>
            <a:endParaRPr lang="fr-FR" sz="600" b="1" dirty="0">
              <a:solidFill>
                <a:srgbClr val="E75112"/>
              </a:solidFill>
              <a:latin typeface="Arial Narrow" panose="020B0606020202030204" pitchFamily="34" charset="0"/>
            </a:endParaRPr>
          </a:p>
        </p:txBody>
      </p:sp>
      <p:sp>
        <p:nvSpPr>
          <p:cNvPr id="16" name="Espace réservé du pied de page 3"/>
          <p:cNvSpPr>
            <a:spLocks noGrp="1"/>
          </p:cNvSpPr>
          <p:nvPr>
            <p:ph type="ftr" sz="quarter" idx="11"/>
          </p:nvPr>
        </p:nvSpPr>
        <p:spPr>
          <a:xfrm>
            <a:off x="2771800" y="6516000"/>
            <a:ext cx="5184000" cy="360000"/>
          </a:xfrm>
        </p:spPr>
        <p:txBody>
          <a:bodyPr/>
          <a:lstStyle/>
          <a:p>
            <a:r>
              <a:rPr lang="fr-FR"/>
              <a:t>IN2P3</a:t>
            </a:r>
            <a:endParaRPr lang="fr-FR" dirty="0"/>
          </a:p>
        </p:txBody>
      </p:sp>
      <p:sp>
        <p:nvSpPr>
          <p:cNvPr id="17" name="Espace réservé du numéro de diapositive 4"/>
          <p:cNvSpPr>
            <a:spLocks noGrp="1"/>
          </p:cNvSpPr>
          <p:nvPr>
            <p:ph type="sldNum" sz="quarter" idx="12"/>
          </p:nvPr>
        </p:nvSpPr>
        <p:spPr>
          <a:xfrm>
            <a:off x="8316416" y="6516000"/>
            <a:ext cx="720000" cy="360000"/>
          </a:xfrm>
        </p:spPr>
        <p:txBody>
          <a:bodyPr/>
          <a:lstStyle/>
          <a:p>
            <a:fld id="{5A41D906-68FB-4FCF-A226-CB4AF2FE6205}" type="slidenum">
              <a:rPr lang="fr-FR" smtClean="0"/>
              <a:t>‹#›</a:t>
            </a:fld>
            <a:endParaRPr lang="fr-FR"/>
          </a:p>
        </p:txBody>
      </p:sp>
      <p:sp>
        <p:nvSpPr>
          <p:cNvPr id="10" name="Titre 1"/>
          <p:cNvSpPr>
            <a:spLocks noGrp="1"/>
          </p:cNvSpPr>
          <p:nvPr>
            <p:ph type="title"/>
          </p:nvPr>
        </p:nvSpPr>
        <p:spPr>
          <a:xfrm>
            <a:off x="0" y="490662"/>
            <a:ext cx="8507950" cy="346050"/>
          </a:xfrm>
          <a:prstGeom prst="rect">
            <a:avLst/>
          </a:prstGeom>
        </p:spPr>
        <p:txBody>
          <a:bodyPr/>
          <a:lstStyle>
            <a:lvl1pPr algn="r">
              <a:defRPr>
                <a:solidFill>
                  <a:srgbClr val="E75112"/>
                </a:solidFill>
              </a:defRPr>
            </a:lvl1pPr>
          </a:lstStyle>
          <a:p>
            <a:r>
              <a:rPr lang="fr-FR" dirty="0"/>
              <a:t>Modifiez le style du titre</a:t>
            </a:r>
          </a:p>
        </p:txBody>
      </p:sp>
      <p:sp>
        <p:nvSpPr>
          <p:cNvPr id="11" name="Espace réservé de la date 1">
            <a:extLst>
              <a:ext uri="{FF2B5EF4-FFF2-40B4-BE49-F238E27FC236}">
                <a16:creationId xmlns:a16="http://schemas.microsoft.com/office/drawing/2014/main" xmlns="" id="{CF4F2A73-E7E8-ED4E-B141-EBEDEC70A463}"/>
              </a:ext>
            </a:extLst>
          </p:cNvPr>
          <p:cNvSpPr>
            <a:spLocks noGrp="1"/>
          </p:cNvSpPr>
          <p:nvPr>
            <p:ph type="dt" sz="half" idx="2"/>
          </p:nvPr>
        </p:nvSpPr>
        <p:spPr>
          <a:xfrm>
            <a:off x="1475656" y="6516000"/>
            <a:ext cx="1152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C5636-4150-234F-A1ED-76ED7A2DF755}" type="datetime1">
              <a:rPr lang="fr-FR" smtClean="0"/>
              <a:t>26/11/18</a:t>
            </a:fld>
            <a:endParaRPr lang="en-GB"/>
          </a:p>
        </p:txBody>
      </p:sp>
    </p:spTree>
    <p:extLst>
      <p:ext uri="{BB962C8B-B14F-4D97-AF65-F5344CB8AC3E}">
        <p14:creationId xmlns:p14="http://schemas.microsoft.com/office/powerpoint/2010/main" val="302522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re 1">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771800" y="6516000"/>
            <a:ext cx="5184000" cy="360000"/>
          </a:xfrm>
        </p:spPr>
        <p:txBody>
          <a:bodyPr/>
          <a:lstStyle/>
          <a:p>
            <a:r>
              <a:rPr lang="fr-FR" dirty="0"/>
              <a:t>IN2P3</a:t>
            </a:r>
          </a:p>
        </p:txBody>
      </p:sp>
      <p:sp>
        <p:nvSpPr>
          <p:cNvPr id="5" name="Espace réservé du numéro de diapositive 4"/>
          <p:cNvSpPr>
            <a:spLocks noGrp="1"/>
          </p:cNvSpPr>
          <p:nvPr>
            <p:ph type="sldNum" sz="quarter" idx="12"/>
          </p:nvPr>
        </p:nvSpPr>
        <p:spPr>
          <a:xfrm>
            <a:off x="8316416" y="6516000"/>
            <a:ext cx="720000" cy="360000"/>
          </a:xfrm>
        </p:spPr>
        <p:txBody>
          <a:bodyPr/>
          <a:lstStyle/>
          <a:p>
            <a:fld id="{5A41D906-68FB-4FCF-A226-CB4AF2FE6205}" type="slidenum">
              <a:rPr lang="fr-FR" smtClean="0"/>
              <a:t>‹#›</a:t>
            </a:fld>
            <a:endParaRPr lang="fr-FR" dirty="0"/>
          </a:p>
        </p:txBody>
      </p:sp>
      <p:grpSp>
        <p:nvGrpSpPr>
          <p:cNvPr id="6" name="Groupe 5"/>
          <p:cNvGrpSpPr/>
          <p:nvPr userDrawn="1"/>
        </p:nvGrpSpPr>
        <p:grpSpPr>
          <a:xfrm>
            <a:off x="-2" y="0"/>
            <a:ext cx="9144002" cy="1916832"/>
            <a:chOff x="-2" y="234904"/>
            <a:chExt cx="9144002" cy="1916832"/>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836712"/>
              <a:ext cx="3635897" cy="1315024"/>
            </a:xfrm>
            <a:prstGeom prst="rect">
              <a:avLst/>
            </a:prstGeom>
          </p:spPr>
        </p:pic>
        <p:sp>
          <p:nvSpPr>
            <p:cNvPr id="8" name="Rectangle 7"/>
            <p:cNvSpPr/>
            <p:nvPr/>
          </p:nvSpPr>
          <p:spPr>
            <a:xfrm>
              <a:off x="3635896" y="836712"/>
              <a:ext cx="5508104" cy="1315024"/>
            </a:xfrm>
            <a:prstGeom prst="rect">
              <a:avLst/>
            </a:prstGeom>
            <a:solidFill>
              <a:srgbClr val="E75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p:cNvSpPr txBox="1">
              <a:spLocks/>
            </p:cNvSpPr>
            <p:nvPr/>
          </p:nvSpPr>
          <p:spPr>
            <a:xfrm>
              <a:off x="3635896" y="927600"/>
              <a:ext cx="550810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2800" dirty="0">
                <a:solidFill>
                  <a:schemeClr val="bg1"/>
                </a:solidFill>
                <a:latin typeface="Arial Narrow" panose="020B0606020202030204" pitchFamily="34" charset="0"/>
              </a:endParaRPr>
            </a:p>
          </p:txBody>
        </p:sp>
        <p:sp>
          <p:nvSpPr>
            <p:cNvPr id="10" name="Titre 1"/>
            <p:cNvSpPr txBox="1">
              <a:spLocks/>
            </p:cNvSpPr>
            <p:nvPr/>
          </p:nvSpPr>
          <p:spPr>
            <a:xfrm>
              <a:off x="3635894" y="234904"/>
              <a:ext cx="5503331" cy="6018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altLang="fr-FR" sz="1700" b="0" dirty="0">
                  <a:solidFill>
                    <a:srgbClr val="E75112"/>
                  </a:solidFill>
                  <a:latin typeface="Arial Narrow" panose="020B0606020202030204" pitchFamily="34" charset="0"/>
                  <a:ea typeface="ＭＳ Ｐゴシック" panose="020B0600070205080204" pitchFamily="34" charset="-128"/>
                </a:rPr>
                <a:t>Institut national de physique nucléaire et de physique des particules</a:t>
              </a:r>
              <a:endParaRPr lang="fr-FR" sz="1700" b="0" dirty="0">
                <a:solidFill>
                  <a:srgbClr val="E75112"/>
                </a:solidFill>
                <a:latin typeface="Arial Narrow" panose="020B0606020202030204" pitchFamily="34" charset="0"/>
              </a:endParaRPr>
            </a:p>
          </p:txBody>
        </p:sp>
      </p:gr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788" y="116632"/>
            <a:ext cx="432048" cy="432048"/>
          </a:xfrm>
          <a:prstGeom prst="rect">
            <a:avLst/>
          </a:prstGeom>
        </p:spPr>
      </p:pic>
      <p:sp>
        <p:nvSpPr>
          <p:cNvPr id="13" name="Titre 1"/>
          <p:cNvSpPr>
            <a:spLocks noGrp="1"/>
          </p:cNvSpPr>
          <p:nvPr>
            <p:ph type="title"/>
          </p:nvPr>
        </p:nvSpPr>
        <p:spPr>
          <a:xfrm>
            <a:off x="3635895" y="1052736"/>
            <a:ext cx="5503329" cy="346050"/>
          </a:xfrm>
          <a:prstGeom prst="rect">
            <a:avLst/>
          </a:prstGeom>
        </p:spPr>
        <p:txBody>
          <a:bodyPr>
            <a:noAutofit/>
          </a:bodyPr>
          <a:lstStyle>
            <a:lvl1pPr>
              <a:defRPr sz="2800"/>
            </a:lvl1pPr>
          </a:lstStyle>
          <a:p>
            <a:r>
              <a:rPr lang="fr-FR" dirty="0"/>
              <a:t>Modifiez le style du titre</a:t>
            </a:r>
          </a:p>
        </p:txBody>
      </p:sp>
      <p:sp>
        <p:nvSpPr>
          <p:cNvPr id="11" name="Espace réservé de la date 1">
            <a:extLst>
              <a:ext uri="{FF2B5EF4-FFF2-40B4-BE49-F238E27FC236}">
                <a16:creationId xmlns:a16="http://schemas.microsoft.com/office/drawing/2014/main" xmlns="" id="{3E74307C-4BAD-5C4A-BBA5-DD2514130B28}"/>
              </a:ext>
            </a:extLst>
          </p:cNvPr>
          <p:cNvSpPr>
            <a:spLocks noGrp="1"/>
          </p:cNvSpPr>
          <p:nvPr>
            <p:ph type="dt" sz="half" idx="2"/>
          </p:nvPr>
        </p:nvSpPr>
        <p:spPr>
          <a:xfrm>
            <a:off x="1475656" y="6516000"/>
            <a:ext cx="1152000" cy="360000"/>
          </a:xfrm>
          <a:prstGeom prst="rect">
            <a:avLst/>
          </a:prstGeom>
        </p:spPr>
        <p:txBody>
          <a:bodyPr vert="horz" lIns="91440" tIns="45720" rIns="91440" bIns="45720" rtlCol="0" anchor="ctr"/>
          <a:lstStyle>
            <a:lvl1pPr algn="l">
              <a:defRPr sz="1200">
                <a:solidFill>
                  <a:schemeClr val="tx1">
                    <a:tint val="75000"/>
                  </a:schemeClr>
                </a:solidFill>
              </a:defRPr>
            </a:lvl1pPr>
          </a:lstStyle>
          <a:p>
            <a:fld id="{30E7B8A4-B39F-CD49-8692-933BB3A1E42C}" type="datetime1">
              <a:rPr lang="fr-FR" smtClean="0"/>
              <a:t>26/11/18</a:t>
            </a:fld>
            <a:endParaRPr lang="en-GB" dirty="0"/>
          </a:p>
        </p:txBody>
      </p:sp>
    </p:spTree>
    <p:extLst>
      <p:ext uri="{BB962C8B-B14F-4D97-AF65-F5344CB8AC3E}">
        <p14:creationId xmlns:p14="http://schemas.microsoft.com/office/powerpoint/2010/main" val="11823003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16632"/>
            <a:ext cx="9144000" cy="637887"/>
          </a:xfrm>
          <a:prstGeom prst="rect">
            <a:avLst/>
          </a:prstGeom>
          <a:solidFill>
            <a:srgbClr val="E75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pied de page 4"/>
          <p:cNvSpPr>
            <a:spLocks noGrp="1"/>
          </p:cNvSpPr>
          <p:nvPr>
            <p:ph type="ftr" sz="quarter" idx="3"/>
          </p:nvPr>
        </p:nvSpPr>
        <p:spPr>
          <a:xfrm>
            <a:off x="2771800" y="6516000"/>
            <a:ext cx="5184000" cy="360000"/>
          </a:xfrm>
          <a:prstGeom prst="rect">
            <a:avLst/>
          </a:prstGeom>
        </p:spPr>
        <p:txBody>
          <a:bodyPr vert="horz" lIns="91440" tIns="45720" rIns="91440" bIns="45720" rtlCol="0" anchor="ctr"/>
          <a:lstStyle>
            <a:lvl1pPr algn="ctr">
              <a:defRPr sz="1200" b="1">
                <a:solidFill>
                  <a:schemeClr val="tx1">
                    <a:tint val="75000"/>
                  </a:schemeClr>
                </a:solidFill>
                <a:latin typeface="Arial Narrow" panose="020B0606020202030204" pitchFamily="34" charset="0"/>
              </a:defRPr>
            </a:lvl1pPr>
          </a:lstStyle>
          <a:p>
            <a:r>
              <a:rPr lang="fr-FR" dirty="0"/>
              <a:t>IN2P3</a:t>
            </a:r>
          </a:p>
        </p:txBody>
      </p:sp>
      <p:sp>
        <p:nvSpPr>
          <p:cNvPr id="6" name="Espace réservé du numéro de diapositive 5"/>
          <p:cNvSpPr>
            <a:spLocks noGrp="1"/>
          </p:cNvSpPr>
          <p:nvPr>
            <p:ph type="sldNum" sz="quarter" idx="4"/>
          </p:nvPr>
        </p:nvSpPr>
        <p:spPr>
          <a:xfrm>
            <a:off x="8316416" y="6516000"/>
            <a:ext cx="720000" cy="360000"/>
          </a:xfrm>
          <a:prstGeom prst="rect">
            <a:avLst/>
          </a:prstGeom>
        </p:spPr>
        <p:txBody>
          <a:bodyPr vert="horz" lIns="91440" tIns="45720" rIns="91440" bIns="45720" rtlCol="0" anchor="ctr"/>
          <a:lstStyle>
            <a:lvl1pPr algn="r">
              <a:defRPr sz="1200">
                <a:solidFill>
                  <a:schemeClr val="tx1">
                    <a:tint val="75000"/>
                  </a:schemeClr>
                </a:solidFill>
                <a:latin typeface="Arial Narrow" panose="020B0606020202030204" pitchFamily="34" charset="0"/>
              </a:defRPr>
            </a:lvl1pPr>
          </a:lstStyle>
          <a:p>
            <a:fld id="{5A41D906-68FB-4FCF-A226-CB4AF2FE6205}" type="slidenum">
              <a:rPr lang="fr-FR" smtClean="0"/>
              <a:pPr/>
              <a:t>‹#›</a:t>
            </a:fld>
            <a:endParaRPr lang="fr-FR" dirty="0"/>
          </a:p>
        </p:txBody>
      </p:sp>
      <p:sp>
        <p:nvSpPr>
          <p:cNvPr id="9" name="Titre 1"/>
          <p:cNvSpPr txBox="1">
            <a:spLocks/>
          </p:cNvSpPr>
          <p:nvPr/>
        </p:nvSpPr>
        <p:spPr>
          <a:xfrm>
            <a:off x="2977480" y="260648"/>
            <a:ext cx="4762872" cy="346050"/>
          </a:xfrm>
          <a:prstGeom prst="rect">
            <a:avLst/>
          </a:prstGeom>
        </p:spPr>
        <p:txBody>
          <a:bodyPr/>
          <a:lstStyle>
            <a:lvl1pPr algn="ctr" defTabSz="914400" rtl="0" eaLnBrk="1" latinLnBrk="0" hangingPunct="1">
              <a:spcBef>
                <a:spcPct val="0"/>
              </a:spcBef>
              <a:buNone/>
              <a:defRPr sz="2400" kern="1200">
                <a:solidFill>
                  <a:schemeClr val="tx1"/>
                </a:solidFill>
                <a:latin typeface="+mj-lt"/>
                <a:ea typeface="+mj-ea"/>
                <a:cs typeface="+mj-cs"/>
              </a:defRPr>
            </a:lvl1pPr>
          </a:lstStyle>
          <a:p>
            <a:endParaRPr lang="fr-FR" dirty="0"/>
          </a:p>
        </p:txBody>
      </p:sp>
      <p:sp>
        <p:nvSpPr>
          <p:cNvPr id="11" name="Espace réservé du titre 10"/>
          <p:cNvSpPr>
            <a:spLocks noGrp="1"/>
          </p:cNvSpPr>
          <p:nvPr>
            <p:ph type="title"/>
          </p:nvPr>
        </p:nvSpPr>
        <p:spPr>
          <a:xfrm>
            <a:off x="936104" y="114729"/>
            <a:ext cx="7380312" cy="637888"/>
          </a:xfrm>
          <a:prstGeom prst="rect">
            <a:avLst/>
          </a:prstGeom>
        </p:spPr>
        <p:txBody>
          <a:bodyPr vert="horz" lIns="91440" tIns="45720" rIns="91440" bIns="45720" rtlCol="0" anchor="ctr">
            <a:normAutofit/>
          </a:bodyPr>
          <a:lstStyle/>
          <a:p>
            <a:r>
              <a:rPr lang="fr-FR" dirty="0"/>
              <a:t>Modifiez le style du titre</a:t>
            </a:r>
          </a:p>
        </p:txBody>
      </p:sp>
      <p:pic>
        <p:nvPicPr>
          <p:cNvPr id="12" name="Imag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1420" y="6453336"/>
            <a:ext cx="347674" cy="347674"/>
          </a:xfrm>
          <a:prstGeom prst="rect">
            <a:avLst/>
          </a:prstGeom>
        </p:spPr>
      </p:pic>
      <p:sp>
        <p:nvSpPr>
          <p:cNvPr id="13" name="Text Box 6"/>
          <p:cNvSpPr txBox="1">
            <a:spLocks noChangeArrowheads="1"/>
          </p:cNvSpPr>
          <p:nvPr/>
        </p:nvSpPr>
        <p:spPr bwMode="auto">
          <a:xfrm>
            <a:off x="-716508" y="6533436"/>
            <a:ext cx="171238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000" b="1" dirty="0">
                <a:solidFill>
                  <a:srgbClr val="E75112"/>
                </a:solidFill>
                <a:latin typeface="Arial Narrow" panose="020B0606020202030204" pitchFamily="34" charset="0"/>
              </a:rPr>
              <a:t>                            IN2P3</a:t>
            </a:r>
          </a:p>
          <a:p>
            <a:pPr algn="r"/>
            <a:r>
              <a:rPr lang="fr-FR" sz="500" b="0" dirty="0">
                <a:solidFill>
                  <a:srgbClr val="E75112"/>
                </a:solidFill>
                <a:latin typeface="Arial Narrow" panose="020B0606020202030204" pitchFamily="34" charset="0"/>
              </a:rPr>
              <a:t>Les</a:t>
            </a:r>
            <a:r>
              <a:rPr lang="fr-FR" sz="500" b="1" baseline="0" dirty="0">
                <a:solidFill>
                  <a:srgbClr val="E75112"/>
                </a:solidFill>
                <a:latin typeface="Arial Narrow" panose="020B0606020202030204" pitchFamily="34" charset="0"/>
              </a:rPr>
              <a:t> deux infinis</a:t>
            </a:r>
            <a:endParaRPr lang="fr-FR" sz="600" b="1" dirty="0">
              <a:solidFill>
                <a:srgbClr val="E75112"/>
              </a:solidFill>
              <a:latin typeface="Arial Narrow" panose="020B0606020202030204" pitchFamily="34" charset="0"/>
            </a:endParaRPr>
          </a:p>
        </p:txBody>
      </p:sp>
      <p:sp>
        <p:nvSpPr>
          <p:cNvPr id="2" name="Espace réservé de la date 1">
            <a:extLst>
              <a:ext uri="{FF2B5EF4-FFF2-40B4-BE49-F238E27FC236}">
                <a16:creationId xmlns:a16="http://schemas.microsoft.com/office/drawing/2014/main" xmlns="" id="{07766BF7-7152-8F4D-833A-7A2060F77DD7}"/>
              </a:ext>
            </a:extLst>
          </p:cNvPr>
          <p:cNvSpPr>
            <a:spLocks noGrp="1"/>
          </p:cNvSpPr>
          <p:nvPr>
            <p:ph type="dt" sz="half" idx="2"/>
          </p:nvPr>
        </p:nvSpPr>
        <p:spPr>
          <a:xfrm>
            <a:off x="1475656" y="6516000"/>
            <a:ext cx="1152000" cy="360000"/>
          </a:xfrm>
          <a:prstGeom prst="rect">
            <a:avLst/>
          </a:prstGeom>
        </p:spPr>
        <p:txBody>
          <a:bodyPr vert="horz" lIns="91440" tIns="45720" rIns="91440" bIns="45720" rtlCol="0" anchor="ctr"/>
          <a:lstStyle>
            <a:lvl1pPr algn="l">
              <a:defRPr sz="1200">
                <a:solidFill>
                  <a:schemeClr val="tx1">
                    <a:tint val="75000"/>
                  </a:schemeClr>
                </a:solidFill>
              </a:defRPr>
            </a:lvl1pPr>
          </a:lstStyle>
          <a:p>
            <a:fld id="{41D919AD-F361-0444-935F-64BAA89FF726}" type="datetime1">
              <a:rPr lang="fr-FR" smtClean="0"/>
              <a:t>26/11/18</a:t>
            </a:fld>
            <a:endParaRPr lang="en-GB" dirty="0"/>
          </a:p>
        </p:txBody>
      </p:sp>
    </p:spTree>
    <p:extLst>
      <p:ext uri="{BB962C8B-B14F-4D97-AF65-F5344CB8AC3E}">
        <p14:creationId xmlns:p14="http://schemas.microsoft.com/office/powerpoint/2010/main" val="361569152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50" r:id="rId4"/>
    <p:sldLayoutId id="2147483652" r:id="rId5"/>
    <p:sldLayoutId id="2147483658" r:id="rId6"/>
    <p:sldLayoutId id="2147483659" r:id="rId7"/>
    <p:sldLayoutId id="2147483656" r:id="rId8"/>
    <p:sldLayoutId id="2147483654" r:id="rId9"/>
  </p:sldLayoutIdLst>
  <p:hf hdr="0"/>
  <p:txStyles>
    <p:titleStyle>
      <a:lvl1pPr algn="ctr" defTabSz="914400" rtl="0" eaLnBrk="1" latinLnBrk="0" hangingPunct="1">
        <a:spcBef>
          <a:spcPct val="0"/>
        </a:spcBef>
        <a:buNone/>
        <a:defRPr sz="2400" b="1" kern="1200">
          <a:solidFill>
            <a:schemeClr val="bg1"/>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apc.univ-paris7.fr/~beckmann/" TargetMode="Externa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france-grilles.fr/presoft/" TargetMode="External"/><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ec.europa.eu/research/openscience/index.cfm?pg=open-science-cloud" TargetMode="External"/><Relationship Id="rId4" Type="http://schemas.openxmlformats.org/officeDocument/2006/relationships/hyperlink" Target="https://ec.europa.eu/digital-single-market/en/eurohpc-joint-undertaking" TargetMode="External"/><Relationship Id="rId5" Type="http://schemas.openxmlformats.org/officeDocument/2006/relationships/image" Target="../media/image20.png"/><Relationship Id="rId6" Type="http://schemas.openxmlformats.org/officeDocument/2006/relationships/image" Target="../media/image21.jpg"/><Relationship Id="rId1" Type="http://schemas.openxmlformats.org/officeDocument/2006/relationships/slideLayout" Target="../slideLayouts/slideLayout6.xml"/><Relationship Id="rId2" Type="http://schemas.openxmlformats.org/officeDocument/2006/relationships/hyperlink" Target="https://ec.europa.eu/digital-single-market/en/%20european-cloud-initiativ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data.gouv.fr/fr/" TargetMode="Externa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 Id="rId3"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gif"/><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7.jpg"/><Relationship Id="rId4" Type="http://schemas.openxmlformats.org/officeDocument/2006/relationships/image" Target="../media/image48.png"/><Relationship Id="rId1" Type="http://schemas.openxmlformats.org/officeDocument/2006/relationships/slideLayout" Target="../slideLayouts/slideLayout6.xml"/><Relationship Id="rId2" Type="http://schemas.openxmlformats.org/officeDocument/2006/relationships/image" Target="../media/image4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6.xml"/><Relationship Id="rId2" Type="http://schemas.openxmlformats.org/officeDocument/2006/relationships/hyperlink" Target="https://ec.europa.eu/research/openscience/index.cfm?pg=open-science-cloud"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jpg"/><Relationship Id="rId1" Type="http://schemas.openxmlformats.org/officeDocument/2006/relationships/slideLayout" Target="../slideLayouts/slideLayout6.xml"/><Relationship Id="rId2"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4.png"/><Relationship Id="rId1" Type="http://schemas.openxmlformats.org/officeDocument/2006/relationships/slideLayout" Target="../slideLayouts/slideLayout6.xml"/><Relationship Id="rId2" Type="http://schemas.openxmlformats.org/officeDocument/2006/relationships/hyperlink" Target="https://ec.europa.eu/info/news/eu-ministers-endorse-commissions-plans-research-cloud-2018-may-29_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openarchiv.hypotheses.org/files/2018/07/PLAN-NATIONAL-SCIENCE-OUVERTE-.pdf" TargetMode="External"/><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hyperlink" Target="https://openarchiv.hypotheses.org/files/2018/07/PLAN-NATIONAL-SCIENCE-OUVERTE-.pdf" TargetMode="External"/><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sz="1000"/>
              <a:t>IN2P3</a:t>
            </a:r>
            <a:endParaRPr lang="fr-FR" sz="1000" dirty="0"/>
          </a:p>
        </p:txBody>
      </p:sp>
      <p:sp>
        <p:nvSpPr>
          <p:cNvPr id="3" name="Titre 2"/>
          <p:cNvSpPr>
            <a:spLocks noGrp="1"/>
          </p:cNvSpPr>
          <p:nvPr>
            <p:ph type="title"/>
          </p:nvPr>
        </p:nvSpPr>
        <p:spPr/>
        <p:txBody>
          <a:bodyPr/>
          <a:lstStyle/>
          <a:p>
            <a:r>
              <a:rPr lang="fr-FR" dirty="0" smtClean="0"/>
              <a:t>Enjeux des principes FAIR</a:t>
            </a:r>
            <a:endParaRPr lang="fr-FR" dirty="0"/>
          </a:p>
        </p:txBody>
      </p:sp>
      <p:sp>
        <p:nvSpPr>
          <p:cNvPr id="4" name="Espace réservé du texte 3"/>
          <p:cNvSpPr>
            <a:spLocks noGrp="1"/>
          </p:cNvSpPr>
          <p:nvPr>
            <p:ph type="body" sz="quarter" idx="10"/>
          </p:nvPr>
        </p:nvSpPr>
        <p:spPr/>
        <p:txBody>
          <a:bodyPr/>
          <a:lstStyle/>
          <a:p>
            <a:r>
              <a:rPr lang="fr-FR" dirty="0" smtClean="0">
                <a:hlinkClick r:id="rId2"/>
              </a:rPr>
              <a:t>Volker BECKMANN </a:t>
            </a:r>
            <a:endParaRPr lang="fr-FR" dirty="0" smtClean="0"/>
          </a:p>
          <a:p>
            <a:r>
              <a:rPr lang="fr-FR" sz="1800" dirty="0" smtClean="0"/>
              <a:t>IN2P3 Directeur Adjoint Scientifique (DAS) Calcul &amp; Données</a:t>
            </a:r>
            <a:endParaRPr lang="fr-FR" sz="1800" dirty="0"/>
          </a:p>
        </p:txBody>
      </p:sp>
      <p:pic>
        <p:nvPicPr>
          <p:cNvPr id="5" name="Image 4" descr="Volker_20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5282124"/>
            <a:ext cx="1224136" cy="1531252"/>
          </a:xfrm>
          <a:prstGeom prst="rect">
            <a:avLst/>
          </a:prstGeom>
        </p:spPr>
      </p:pic>
    </p:spTree>
    <p:extLst>
      <p:ext uri="{BB962C8B-B14F-4D97-AF65-F5344CB8AC3E}">
        <p14:creationId xmlns:p14="http://schemas.microsoft.com/office/powerpoint/2010/main" val="22907523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r>
              <a:rPr lang="fr-FR" dirty="0" smtClean="0"/>
              <a:t>Open Data = FAIR Data</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9</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sp>
        <p:nvSpPr>
          <p:cNvPr id="8" name="ZoneTexte 7"/>
          <p:cNvSpPr txBox="1"/>
          <p:nvPr/>
        </p:nvSpPr>
        <p:spPr>
          <a:xfrm>
            <a:off x="467544" y="1340768"/>
            <a:ext cx="8280920" cy="4524316"/>
          </a:xfrm>
          <a:prstGeom prst="rect">
            <a:avLst/>
          </a:prstGeom>
          <a:noFill/>
        </p:spPr>
        <p:txBody>
          <a:bodyPr wrap="square" rtlCol="0">
            <a:spAutoFit/>
          </a:bodyPr>
          <a:lstStyle/>
          <a:p>
            <a:r>
              <a:rPr lang="fr-FR" dirty="0" smtClean="0"/>
              <a:t>Open Data:</a:t>
            </a:r>
          </a:p>
          <a:p>
            <a:pPr marL="285750" indent="-285750">
              <a:buFont typeface="Arial"/>
              <a:buChar char="•"/>
            </a:pPr>
            <a:r>
              <a:rPr lang="fr-FR" dirty="0" smtClean="0"/>
              <a:t>FAIR Data (</a:t>
            </a:r>
            <a:r>
              <a:rPr lang="fr-FR" dirty="0" err="1" smtClean="0"/>
              <a:t>Findable</a:t>
            </a:r>
            <a:r>
              <a:rPr lang="fr-FR" dirty="0" smtClean="0"/>
              <a:t>, Accessible, </a:t>
            </a:r>
            <a:r>
              <a:rPr lang="fr-FR" dirty="0" err="1"/>
              <a:t>I</a:t>
            </a:r>
            <a:r>
              <a:rPr lang="fr-FR" dirty="0" err="1" smtClean="0"/>
              <a:t>nteroperable</a:t>
            </a:r>
            <a:r>
              <a:rPr lang="fr-FR" dirty="0" smtClean="0"/>
              <a:t>, </a:t>
            </a:r>
            <a:r>
              <a:rPr lang="fr-FR" dirty="0" err="1"/>
              <a:t>R</a:t>
            </a:r>
            <a:r>
              <a:rPr lang="fr-FR" dirty="0" err="1" smtClean="0"/>
              <a:t>eusable</a:t>
            </a:r>
            <a:r>
              <a:rPr lang="fr-FR" dirty="0" smtClean="0"/>
              <a:t>)</a:t>
            </a:r>
          </a:p>
          <a:p>
            <a:pPr marL="285750" indent="-285750">
              <a:buFont typeface="Arial"/>
              <a:buChar char="•"/>
            </a:pPr>
            <a:r>
              <a:rPr lang="fr-FR" dirty="0" smtClean="0"/>
              <a:t>connaissance </a:t>
            </a:r>
            <a:r>
              <a:rPr lang="fr-FR" dirty="0"/>
              <a:t>des données que </a:t>
            </a:r>
            <a:r>
              <a:rPr lang="fr-FR" dirty="0" smtClean="0"/>
              <a:t>les chercheurs, expérimentes, institutions créent: </a:t>
            </a:r>
          </a:p>
          <a:p>
            <a:pPr marL="285750" indent="-285750">
              <a:buFont typeface="Arial"/>
              <a:buChar char="•"/>
            </a:pPr>
            <a:r>
              <a:rPr lang="fr-FR" dirty="0">
                <a:sym typeface="Wingdings"/>
              </a:rPr>
              <a:t>D</a:t>
            </a:r>
            <a:r>
              <a:rPr lang="fr-FR" dirty="0" smtClean="0">
                <a:sym typeface="Wingdings"/>
              </a:rPr>
              <a:t>ata </a:t>
            </a:r>
            <a:r>
              <a:rPr lang="fr-FR" dirty="0">
                <a:sym typeface="Wingdings"/>
              </a:rPr>
              <a:t>M</a:t>
            </a:r>
            <a:r>
              <a:rPr lang="fr-FR" dirty="0" smtClean="0">
                <a:sym typeface="Wingdings"/>
              </a:rPr>
              <a:t>anagement </a:t>
            </a:r>
            <a:r>
              <a:rPr lang="fr-FR" dirty="0">
                <a:sym typeface="Wingdings"/>
              </a:rPr>
              <a:t>P</a:t>
            </a:r>
            <a:r>
              <a:rPr lang="fr-FR" dirty="0" smtClean="0">
                <a:sym typeface="Wingdings"/>
              </a:rPr>
              <a:t>lan (DMP)</a:t>
            </a:r>
          </a:p>
          <a:p>
            <a:pPr marL="285750" indent="-285750">
              <a:buFont typeface="Arial"/>
              <a:buChar char="•"/>
            </a:pPr>
            <a:r>
              <a:rPr lang="fr-FR" b="1" i="1" dirty="0" err="1" smtClean="0">
                <a:sym typeface="Wingdings"/>
              </a:rPr>
              <a:t>Findable</a:t>
            </a:r>
            <a:r>
              <a:rPr lang="fr-FR" dirty="0" smtClean="0">
                <a:sym typeface="Wingdings"/>
              </a:rPr>
              <a:t>: </a:t>
            </a:r>
            <a:r>
              <a:rPr lang="fr-FR" dirty="0"/>
              <a:t>métadonnées</a:t>
            </a:r>
            <a:r>
              <a:rPr lang="fr-FR" dirty="0" smtClean="0">
                <a:sym typeface="Wingdings"/>
              </a:rPr>
              <a:t>, digital </a:t>
            </a:r>
            <a:r>
              <a:rPr lang="fr-FR" dirty="0" err="1" smtClean="0">
                <a:sym typeface="Wingdings"/>
              </a:rPr>
              <a:t>object</a:t>
            </a:r>
            <a:r>
              <a:rPr lang="fr-FR" dirty="0" smtClean="0">
                <a:sym typeface="Wingdings"/>
              </a:rPr>
              <a:t> </a:t>
            </a:r>
            <a:r>
              <a:rPr lang="fr-FR" dirty="0" err="1" smtClean="0">
                <a:sym typeface="Wingdings"/>
              </a:rPr>
              <a:t>identfier</a:t>
            </a:r>
            <a:r>
              <a:rPr lang="fr-FR" dirty="0" smtClean="0">
                <a:sym typeface="Wingdings"/>
              </a:rPr>
              <a:t>, </a:t>
            </a:r>
            <a:r>
              <a:rPr lang="fr-FR" dirty="0"/>
              <a:t>identification de l'auteur </a:t>
            </a:r>
            <a:r>
              <a:rPr lang="fr-FR" dirty="0" smtClean="0"/>
              <a:t>unique (ORCID)</a:t>
            </a:r>
          </a:p>
          <a:p>
            <a:pPr marL="285750" indent="-285750">
              <a:buFont typeface="Arial"/>
              <a:buChar char="•"/>
            </a:pPr>
            <a:r>
              <a:rPr lang="fr-FR" b="1" i="1" dirty="0" smtClean="0"/>
              <a:t>Accessible</a:t>
            </a:r>
            <a:r>
              <a:rPr lang="fr-FR" dirty="0"/>
              <a:t>: portails de données, les données sont publiques (après un certain temps), les données peuvent être transférées (réseau!) / utilisées </a:t>
            </a:r>
            <a:endParaRPr lang="fr-FR" dirty="0" smtClean="0"/>
          </a:p>
          <a:p>
            <a:pPr marL="285750" indent="-285750">
              <a:buFont typeface="Arial"/>
              <a:buChar char="•"/>
            </a:pPr>
            <a:r>
              <a:rPr lang="fr-FR" b="1" i="1" dirty="0" err="1" smtClean="0"/>
              <a:t>Interoperable</a:t>
            </a:r>
            <a:r>
              <a:rPr lang="fr-FR" dirty="0"/>
              <a:t>: </a:t>
            </a:r>
            <a:r>
              <a:rPr lang="fr-FR" dirty="0" smtClean="0"/>
              <a:t>métadonnées, interfaces, DMP</a:t>
            </a:r>
          </a:p>
          <a:p>
            <a:pPr marL="285750" indent="-285750">
              <a:buFont typeface="Arial"/>
              <a:buChar char="•"/>
            </a:pPr>
            <a:r>
              <a:rPr lang="fr-FR" b="1" i="1" dirty="0" err="1" smtClean="0"/>
              <a:t>Reusable</a:t>
            </a:r>
            <a:r>
              <a:rPr lang="fr-FR" dirty="0" smtClean="0"/>
              <a:t>: logiciels (Software Management Plan, SMP), expertise, documentation et publications</a:t>
            </a:r>
          </a:p>
          <a:p>
            <a:endParaRPr lang="fr-FR" dirty="0"/>
          </a:p>
          <a:p>
            <a:r>
              <a:rPr lang="fr-FR" dirty="0" smtClean="0"/>
              <a:t>Le DMP et le SMP aident </a:t>
            </a:r>
            <a:r>
              <a:rPr lang="fr-FR" dirty="0"/>
              <a:t>le créateur de données à réfléchir à tous ces points avant de prendre des données - et avant qu'il ne soit trop tard ..</a:t>
            </a:r>
            <a:r>
              <a:rPr lang="fr-FR" dirty="0" smtClean="0"/>
              <a:t>.</a:t>
            </a:r>
          </a:p>
          <a:p>
            <a:endParaRPr lang="fr-FR" dirty="0"/>
          </a:p>
          <a:p>
            <a:endParaRPr lang="fr-FR" dirty="0"/>
          </a:p>
        </p:txBody>
      </p:sp>
    </p:spTree>
    <p:extLst>
      <p:ext uri="{BB962C8B-B14F-4D97-AF65-F5344CB8AC3E}">
        <p14:creationId xmlns:p14="http://schemas.microsoft.com/office/powerpoint/2010/main" val="1694650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pPr marL="342900" indent="-342900"/>
            <a:r>
              <a:rPr lang="fr-FR" dirty="0" smtClean="0"/>
              <a:t>FAIR Data: Points clés</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10</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sp>
        <p:nvSpPr>
          <p:cNvPr id="7" name="ZoneTexte 6"/>
          <p:cNvSpPr txBox="1"/>
          <p:nvPr/>
        </p:nvSpPr>
        <p:spPr>
          <a:xfrm>
            <a:off x="1115616" y="1268760"/>
            <a:ext cx="4724370" cy="2308324"/>
          </a:xfrm>
          <a:prstGeom prst="rect">
            <a:avLst/>
          </a:prstGeom>
          <a:noFill/>
        </p:spPr>
        <p:txBody>
          <a:bodyPr wrap="none" rtlCol="0">
            <a:spAutoFit/>
          </a:bodyPr>
          <a:lstStyle/>
          <a:p>
            <a:pPr marL="285750" indent="-285750">
              <a:buFont typeface="Wingdings" charset="2"/>
              <a:buChar char="§"/>
            </a:pPr>
            <a:r>
              <a:rPr lang="fr-FR" sz="2400" dirty="0"/>
              <a:t>métadonnées lisibles par </a:t>
            </a:r>
            <a:r>
              <a:rPr lang="fr-FR" sz="2400" dirty="0" smtClean="0"/>
              <a:t>machine</a:t>
            </a:r>
          </a:p>
          <a:p>
            <a:endParaRPr lang="fr-FR" sz="2400" dirty="0" smtClean="0"/>
          </a:p>
          <a:p>
            <a:pPr marL="285750" indent="-285750">
              <a:buFont typeface="Wingdings" charset="2"/>
              <a:buChar char="§"/>
            </a:pPr>
            <a:r>
              <a:rPr lang="fr-FR" sz="2400" i="1" dirty="0" err="1" smtClean="0"/>
              <a:t>Trusted</a:t>
            </a:r>
            <a:r>
              <a:rPr lang="fr-FR" sz="2400" i="1" dirty="0" smtClean="0"/>
              <a:t> </a:t>
            </a:r>
            <a:r>
              <a:rPr lang="fr-FR" sz="2400" i="1" dirty="0" err="1" smtClean="0"/>
              <a:t>repositories</a:t>
            </a:r>
            <a:endParaRPr lang="fr-FR" sz="2400" i="1" dirty="0" smtClean="0"/>
          </a:p>
          <a:p>
            <a:endParaRPr lang="fr-FR" sz="2400" i="1" dirty="0" smtClean="0"/>
          </a:p>
          <a:p>
            <a:pPr marL="285750" indent="-285750">
              <a:buFont typeface="Wingdings" charset="2"/>
              <a:buChar char="§"/>
            </a:pPr>
            <a:r>
              <a:rPr lang="fr-FR" sz="2400" dirty="0" err="1" smtClean="0"/>
              <a:t>Incentives</a:t>
            </a:r>
            <a:r>
              <a:rPr lang="fr-FR" sz="2400" dirty="0" smtClean="0"/>
              <a:t> et motivations</a:t>
            </a:r>
          </a:p>
          <a:p>
            <a:endParaRPr lang="fr-FR" sz="2400" dirty="0"/>
          </a:p>
        </p:txBody>
      </p:sp>
    </p:spTree>
    <p:extLst>
      <p:ext uri="{BB962C8B-B14F-4D97-AF65-F5344CB8AC3E}">
        <p14:creationId xmlns:p14="http://schemas.microsoft.com/office/powerpoint/2010/main" val="397239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pPr marL="342900" indent="-342900"/>
            <a:r>
              <a:rPr lang="fr-FR" dirty="0" smtClean="0"/>
              <a:t>FAIR Data: Points clés</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11</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sp>
        <p:nvSpPr>
          <p:cNvPr id="7" name="ZoneTexte 6"/>
          <p:cNvSpPr txBox="1"/>
          <p:nvPr/>
        </p:nvSpPr>
        <p:spPr>
          <a:xfrm>
            <a:off x="755576" y="1290241"/>
            <a:ext cx="7992888" cy="4154983"/>
          </a:xfrm>
          <a:prstGeom prst="rect">
            <a:avLst/>
          </a:prstGeom>
          <a:noFill/>
        </p:spPr>
        <p:txBody>
          <a:bodyPr wrap="square" rtlCol="0">
            <a:spAutoFit/>
          </a:bodyPr>
          <a:lstStyle/>
          <a:p>
            <a:pPr marL="285750" indent="-285750">
              <a:buFont typeface="Wingdings" charset="2"/>
              <a:buChar char="§"/>
            </a:pPr>
            <a:r>
              <a:rPr lang="fr-FR" sz="2400" dirty="0"/>
              <a:t>métadonnées lisibles par </a:t>
            </a:r>
            <a:r>
              <a:rPr lang="fr-FR" sz="2400" dirty="0" smtClean="0"/>
              <a:t>machine</a:t>
            </a:r>
          </a:p>
          <a:p>
            <a:pPr marL="342900" indent="-342900">
              <a:buFont typeface="Wingdings" charset="0"/>
              <a:buChar char="à"/>
            </a:pPr>
            <a:r>
              <a:rPr lang="fr-FR" sz="2400" dirty="0" smtClean="0">
                <a:sym typeface="Wingdings"/>
              </a:rPr>
              <a:t>expérimentes, cr</a:t>
            </a:r>
            <a:r>
              <a:rPr lang="fr-FR" sz="2400" dirty="0" smtClean="0">
                <a:sym typeface="Wingdings"/>
              </a:rPr>
              <a:t>éateurs des données, institutions des archivages</a:t>
            </a:r>
            <a:endParaRPr lang="fr-FR" sz="2400" dirty="0"/>
          </a:p>
          <a:p>
            <a:pPr marL="342900" indent="-342900">
              <a:buFont typeface="Wingdings" charset="0"/>
              <a:buChar char="à"/>
            </a:pPr>
            <a:endParaRPr lang="fr-FR" sz="2400" dirty="0" smtClean="0"/>
          </a:p>
          <a:p>
            <a:pPr marL="285750" indent="-285750">
              <a:buFont typeface="Wingdings" charset="2"/>
              <a:buChar char="§"/>
            </a:pPr>
            <a:r>
              <a:rPr lang="fr-FR" sz="2400" i="1" dirty="0" err="1" smtClean="0"/>
              <a:t>Trusted</a:t>
            </a:r>
            <a:r>
              <a:rPr lang="fr-FR" sz="2400" i="1" dirty="0" smtClean="0"/>
              <a:t> </a:t>
            </a:r>
            <a:r>
              <a:rPr lang="fr-FR" sz="2400" i="1" dirty="0" err="1" smtClean="0"/>
              <a:t>repositories</a:t>
            </a:r>
            <a:r>
              <a:rPr lang="fr-FR" sz="2400" i="1" dirty="0" smtClean="0"/>
              <a:t>: </a:t>
            </a:r>
            <a:r>
              <a:rPr lang="fr-FR" sz="2400" dirty="0"/>
              <a:t>communautés scientifiques, soutenues par des agences de financement</a:t>
            </a:r>
            <a:endParaRPr lang="fr-FR" sz="2400" i="1" dirty="0" smtClean="0"/>
          </a:p>
          <a:p>
            <a:endParaRPr lang="fr-FR" sz="2400" i="1" dirty="0" smtClean="0"/>
          </a:p>
          <a:p>
            <a:pPr marL="285750" indent="-285750">
              <a:buFont typeface="Wingdings" charset="2"/>
              <a:buChar char="§"/>
            </a:pPr>
            <a:r>
              <a:rPr lang="fr-FR" sz="2400" dirty="0" err="1" smtClean="0"/>
              <a:t>Incentives</a:t>
            </a:r>
            <a:r>
              <a:rPr lang="fr-FR" sz="2400" dirty="0" smtClean="0"/>
              <a:t> et </a:t>
            </a:r>
            <a:r>
              <a:rPr lang="fr-FR" sz="2400" dirty="0" smtClean="0"/>
              <a:t>motivations pour:  doctorants, jeunes chercheurs, collaborations, communaut</a:t>
            </a:r>
            <a:r>
              <a:rPr lang="fr-FR" sz="2400" dirty="0" smtClean="0"/>
              <a:t>és, directions instituts scientifiques</a:t>
            </a:r>
            <a:endParaRPr lang="fr-FR" sz="2400" dirty="0" smtClean="0"/>
          </a:p>
          <a:p>
            <a:endParaRPr lang="fr-FR" sz="2400" dirty="0"/>
          </a:p>
        </p:txBody>
      </p:sp>
    </p:spTree>
    <p:extLst>
      <p:ext uri="{BB962C8B-B14F-4D97-AF65-F5344CB8AC3E}">
        <p14:creationId xmlns:p14="http://schemas.microsoft.com/office/powerpoint/2010/main" val="3259150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pPr marL="342900" indent="-342900"/>
            <a:r>
              <a:rPr lang="fr-FR" dirty="0" smtClean="0"/>
              <a:t>Conclusion</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12</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sp>
        <p:nvSpPr>
          <p:cNvPr id="7" name="ZoneTexte 6"/>
          <p:cNvSpPr txBox="1"/>
          <p:nvPr/>
        </p:nvSpPr>
        <p:spPr>
          <a:xfrm>
            <a:off x="251520" y="993034"/>
            <a:ext cx="8568952" cy="6080126"/>
          </a:xfrm>
          <a:prstGeom prst="rect">
            <a:avLst/>
          </a:prstGeom>
          <a:noFill/>
        </p:spPr>
        <p:txBody>
          <a:bodyPr wrap="square" rtlCol="0">
            <a:spAutoFit/>
          </a:bodyPr>
          <a:lstStyle/>
          <a:p>
            <a:pPr marL="342900" indent="-342900">
              <a:lnSpc>
                <a:spcPct val="130000"/>
              </a:lnSpc>
              <a:buFont typeface="Arial"/>
              <a:buChar char="•"/>
            </a:pPr>
            <a:r>
              <a:rPr lang="fr-FR" sz="2400" dirty="0"/>
              <a:t>Open Science, Open Data, Open Access: étroitement </a:t>
            </a:r>
            <a:r>
              <a:rPr lang="fr-FR" sz="2400" dirty="0" smtClean="0"/>
              <a:t>liés</a:t>
            </a:r>
          </a:p>
          <a:p>
            <a:pPr marL="342900" indent="-342900">
              <a:lnSpc>
                <a:spcPct val="130000"/>
              </a:lnSpc>
              <a:buFont typeface="Arial"/>
              <a:buChar char="•"/>
            </a:pPr>
            <a:r>
              <a:rPr lang="fr-FR" sz="2400" dirty="0" smtClean="0"/>
              <a:t>Open Data = FAIR data</a:t>
            </a:r>
          </a:p>
          <a:p>
            <a:pPr marL="342900" indent="-342900">
              <a:lnSpc>
                <a:spcPct val="130000"/>
              </a:lnSpc>
              <a:buFont typeface="Arial"/>
              <a:buChar char="•"/>
            </a:pPr>
            <a:r>
              <a:rPr lang="fr-FR" sz="2400" dirty="0" smtClean="0"/>
              <a:t>DMP, Meta Données, DOI, interfaces, ...</a:t>
            </a:r>
          </a:p>
          <a:p>
            <a:pPr>
              <a:lnSpc>
                <a:spcPct val="130000"/>
              </a:lnSpc>
            </a:pPr>
            <a:r>
              <a:rPr lang="fr-FR" sz="2400" dirty="0" smtClean="0"/>
              <a:t>Points clés:</a:t>
            </a:r>
          </a:p>
          <a:p>
            <a:pPr marL="342900" indent="-342900">
              <a:lnSpc>
                <a:spcPct val="130000"/>
              </a:lnSpc>
              <a:buFont typeface="Arial"/>
              <a:buChar char="•"/>
            </a:pPr>
            <a:r>
              <a:rPr lang="fr-FR" sz="2400" dirty="0" smtClean="0"/>
              <a:t>Machine </a:t>
            </a:r>
            <a:r>
              <a:rPr lang="fr-FR" sz="2400" dirty="0" err="1" smtClean="0"/>
              <a:t>readable</a:t>
            </a:r>
            <a:r>
              <a:rPr lang="fr-FR" sz="2400" dirty="0" smtClean="0"/>
              <a:t> </a:t>
            </a:r>
            <a:r>
              <a:rPr lang="fr-FR" sz="2400" dirty="0" err="1" smtClean="0"/>
              <a:t>meta</a:t>
            </a:r>
            <a:r>
              <a:rPr lang="fr-FR" sz="2400" dirty="0" smtClean="0"/>
              <a:t> data</a:t>
            </a:r>
          </a:p>
          <a:p>
            <a:pPr marL="342900" indent="-342900">
              <a:lnSpc>
                <a:spcPct val="130000"/>
              </a:lnSpc>
              <a:buFont typeface="Arial"/>
              <a:buChar char="•"/>
            </a:pPr>
            <a:r>
              <a:rPr lang="fr-FR" sz="2400" dirty="0" err="1" smtClean="0"/>
              <a:t>Trusted</a:t>
            </a:r>
            <a:r>
              <a:rPr lang="fr-FR" sz="2400" dirty="0" smtClean="0"/>
              <a:t> </a:t>
            </a:r>
            <a:r>
              <a:rPr lang="fr-FR" sz="2400" dirty="0" err="1" smtClean="0"/>
              <a:t>repositories</a:t>
            </a:r>
            <a:endParaRPr lang="fr-FR" sz="2400" dirty="0" smtClean="0"/>
          </a:p>
          <a:p>
            <a:pPr marL="342900" indent="-342900">
              <a:lnSpc>
                <a:spcPct val="130000"/>
              </a:lnSpc>
              <a:buFont typeface="Arial"/>
              <a:buChar char="•"/>
            </a:pPr>
            <a:r>
              <a:rPr lang="fr-FR" sz="2400" dirty="0" err="1" smtClean="0"/>
              <a:t>Incentives</a:t>
            </a:r>
            <a:endParaRPr lang="fr-FR" sz="2400" smtClean="0"/>
          </a:p>
          <a:p>
            <a:pPr marL="342900" indent="-342900">
              <a:lnSpc>
                <a:spcPct val="130000"/>
              </a:lnSpc>
              <a:buFont typeface="Arial"/>
              <a:buChar char="•"/>
            </a:pPr>
            <a:endParaRPr lang="fr-FR" sz="2400" dirty="0" smtClean="0"/>
          </a:p>
          <a:p>
            <a:pPr>
              <a:lnSpc>
                <a:spcPct val="130000"/>
              </a:lnSpc>
            </a:pPr>
            <a:r>
              <a:rPr lang="fr-FR" sz="2400" dirty="0"/>
              <a:t>B</a:t>
            </a:r>
            <a:r>
              <a:rPr lang="fr-FR" sz="2400" dirty="0" smtClean="0"/>
              <a:t>esoin </a:t>
            </a:r>
            <a:r>
              <a:rPr lang="fr-FR" sz="2400" dirty="0"/>
              <a:t>de travailler ensemble: chercheurs, ingénieurs, archivistes, </a:t>
            </a:r>
            <a:r>
              <a:rPr lang="fr-FR" sz="2400" dirty="0" smtClean="0"/>
              <a:t>direction, ministère </a:t>
            </a:r>
          </a:p>
          <a:p>
            <a:pPr>
              <a:lnSpc>
                <a:spcPct val="130000"/>
              </a:lnSpc>
            </a:pPr>
            <a:r>
              <a:rPr lang="fr-FR" sz="2400" dirty="0" smtClean="0"/>
              <a:t>IN2P3, France</a:t>
            </a:r>
            <a:r>
              <a:rPr lang="fr-FR" sz="2400" dirty="0"/>
              <a:t>, Europe: initiatives pour </a:t>
            </a:r>
            <a:r>
              <a:rPr lang="fr-FR" sz="2400" dirty="0" smtClean="0"/>
              <a:t>soutenir Open Science</a:t>
            </a:r>
          </a:p>
          <a:p>
            <a:pPr>
              <a:lnSpc>
                <a:spcPct val="130000"/>
              </a:lnSpc>
            </a:pPr>
            <a:endParaRPr lang="fr-FR" dirty="0"/>
          </a:p>
          <a:p>
            <a:endParaRPr lang="fr-FR" dirty="0"/>
          </a:p>
        </p:txBody>
      </p:sp>
      <p:pic>
        <p:nvPicPr>
          <p:cNvPr id="9" name="Image 8"/>
          <p:cNvPicPr>
            <a:picLocks noChangeAspect="1"/>
          </p:cNvPicPr>
          <p:nvPr/>
        </p:nvPicPr>
        <p:blipFill>
          <a:blip r:embed="rId2"/>
          <a:stretch>
            <a:fillRect/>
          </a:stretch>
        </p:blipFill>
        <p:spPr>
          <a:xfrm>
            <a:off x="5868144" y="2132856"/>
            <a:ext cx="2939819" cy="2204864"/>
          </a:xfrm>
          <a:prstGeom prst="rect">
            <a:avLst/>
          </a:prstGeom>
        </p:spPr>
      </p:pic>
    </p:spTree>
    <p:extLst>
      <p:ext uri="{BB962C8B-B14F-4D97-AF65-F5344CB8AC3E}">
        <p14:creationId xmlns:p14="http://schemas.microsoft.com/office/powerpoint/2010/main" val="4095604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p:txBody>
          <a:bodyPr/>
          <a:lstStyle/>
          <a:p>
            <a:r>
              <a:rPr lang="fr-FR"/>
              <a:t>IN2P3</a:t>
            </a:r>
            <a:endParaRPr lang="fr-FR" dirty="0"/>
          </a:p>
        </p:txBody>
      </p:sp>
      <p:sp>
        <p:nvSpPr>
          <p:cNvPr id="3" name="Titre 2"/>
          <p:cNvSpPr>
            <a:spLocks noGrp="1"/>
          </p:cNvSpPr>
          <p:nvPr>
            <p:ph type="title"/>
          </p:nvPr>
        </p:nvSpPr>
        <p:spPr/>
        <p:txBody>
          <a:bodyPr/>
          <a:lstStyle/>
          <a:p>
            <a:r>
              <a:rPr lang="fr-FR" dirty="0"/>
              <a:t>Merci de votre  attention !</a:t>
            </a:r>
          </a:p>
        </p:txBody>
      </p:sp>
    </p:spTree>
    <p:extLst>
      <p:ext uri="{BB962C8B-B14F-4D97-AF65-F5344CB8AC3E}">
        <p14:creationId xmlns:p14="http://schemas.microsoft.com/office/powerpoint/2010/main" val="1406780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6156176" y="5013176"/>
            <a:ext cx="2438524" cy="1706967"/>
          </a:xfrm>
          <a:prstGeom prst="rect">
            <a:avLst/>
          </a:prstGeom>
        </p:spPr>
      </p:pic>
      <p:sp>
        <p:nvSpPr>
          <p:cNvPr id="2" name="Titre 1"/>
          <p:cNvSpPr>
            <a:spLocks noGrp="1"/>
          </p:cNvSpPr>
          <p:nvPr>
            <p:ph type="title"/>
          </p:nvPr>
        </p:nvSpPr>
        <p:spPr>
          <a:xfrm>
            <a:off x="0" y="116632"/>
            <a:ext cx="9165893" cy="637888"/>
          </a:xfrm>
        </p:spPr>
        <p:txBody>
          <a:bodyPr/>
          <a:lstStyle/>
          <a:p>
            <a:pPr marL="342900" indent="-342900"/>
            <a:r>
              <a:rPr lang="fr-FR" dirty="0"/>
              <a:t>Activités </a:t>
            </a:r>
            <a:r>
              <a:rPr lang="fr-FR" dirty="0" smtClean="0"/>
              <a:t>clés: IN2P3</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14</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sp>
        <p:nvSpPr>
          <p:cNvPr id="19" name="ZoneTexte 18"/>
          <p:cNvSpPr txBox="1"/>
          <p:nvPr/>
        </p:nvSpPr>
        <p:spPr>
          <a:xfrm>
            <a:off x="755576" y="1124744"/>
            <a:ext cx="7488832" cy="5324535"/>
          </a:xfrm>
          <a:prstGeom prst="rect">
            <a:avLst/>
          </a:prstGeom>
          <a:noFill/>
        </p:spPr>
        <p:txBody>
          <a:bodyPr wrap="square" rtlCol="0">
            <a:spAutoFit/>
          </a:bodyPr>
          <a:lstStyle/>
          <a:p>
            <a:pPr marL="285750" indent="-285750">
              <a:buFont typeface="Arial"/>
              <a:buChar char="•"/>
            </a:pPr>
            <a:r>
              <a:rPr lang="fr-FR" sz="2400" dirty="0"/>
              <a:t>demander un DMP aux projets qui veulent utiliser CC-</a:t>
            </a:r>
            <a:r>
              <a:rPr lang="fr-FR" sz="2400" dirty="0" smtClean="0"/>
              <a:t>IN2P3</a:t>
            </a:r>
          </a:p>
          <a:p>
            <a:pPr marL="285750" indent="-285750">
              <a:buFont typeface="Arial"/>
              <a:buChar char="•"/>
            </a:pPr>
            <a:r>
              <a:rPr lang="fr-FR" sz="2400" dirty="0"/>
              <a:t>faire des identificateurs d'objet numérique </a:t>
            </a:r>
            <a:r>
              <a:rPr lang="fr-FR" sz="2400" dirty="0" smtClean="0"/>
              <a:t>(DOI) standard </a:t>
            </a:r>
          </a:p>
          <a:p>
            <a:pPr marL="285750" indent="-285750">
              <a:buFont typeface="Arial"/>
              <a:buChar char="•"/>
            </a:pPr>
            <a:r>
              <a:rPr lang="fr-FR" sz="2400" dirty="0"/>
              <a:t>pousser les chercheurs à avoir des identifiants </a:t>
            </a:r>
            <a:r>
              <a:rPr lang="fr-FR" sz="2400" dirty="0" smtClean="0"/>
              <a:t>uniques à travers ORCID</a:t>
            </a:r>
          </a:p>
          <a:p>
            <a:pPr marL="285750" indent="-285750">
              <a:buFont typeface="Arial"/>
              <a:buChar char="•"/>
            </a:pPr>
            <a:r>
              <a:rPr lang="fr-FR" sz="2400" dirty="0"/>
              <a:t>rendre SMP obligatoire? Etude au niveau </a:t>
            </a:r>
            <a:r>
              <a:rPr lang="fr-FR" sz="2400" dirty="0" smtClean="0"/>
              <a:t>IN2P3: PRESOFT (</a:t>
            </a:r>
            <a:r>
              <a:rPr lang="fr-FR" sz="2400" u="sng" dirty="0">
                <a:hlinkClick r:id="rId3"/>
              </a:rPr>
              <a:t>http://www.france-grilles.fr/presoft/</a:t>
            </a:r>
            <a:r>
              <a:rPr lang="en-US" sz="2400" dirty="0"/>
              <a:t> </a:t>
            </a:r>
            <a:r>
              <a:rPr lang="fr-FR" sz="2400" dirty="0" smtClean="0"/>
              <a:t> ) </a:t>
            </a:r>
          </a:p>
          <a:p>
            <a:pPr marL="285750" indent="-285750">
              <a:buFont typeface="Arial"/>
              <a:buChar char="•"/>
            </a:pPr>
            <a:r>
              <a:rPr lang="fr-FR" sz="2400" dirty="0" smtClean="0"/>
              <a:t>Software </a:t>
            </a:r>
            <a:r>
              <a:rPr lang="fr-FR" sz="2400" dirty="0" err="1" smtClean="0"/>
              <a:t>Heritage</a:t>
            </a:r>
            <a:r>
              <a:rPr lang="fr-FR" sz="2400" dirty="0" smtClean="0"/>
              <a:t> (INRIA): archivage logiciels</a:t>
            </a:r>
          </a:p>
          <a:p>
            <a:pPr marL="285750" indent="-285750">
              <a:buFont typeface="Arial"/>
              <a:buChar char="•"/>
            </a:pPr>
            <a:r>
              <a:rPr lang="fr-FR" sz="2400" dirty="0" smtClean="0"/>
              <a:t>CNRS est membre de SCOAP</a:t>
            </a:r>
            <a:r>
              <a:rPr lang="fr-FR" sz="2400" baseline="30000" dirty="0" smtClean="0"/>
              <a:t>3</a:t>
            </a:r>
          </a:p>
          <a:p>
            <a:pPr marL="285750" indent="-285750">
              <a:buFont typeface="Arial"/>
              <a:buChar char="•"/>
            </a:pPr>
            <a:r>
              <a:rPr lang="fr-FR" sz="2400" dirty="0"/>
              <a:t>nous participons activement aux initiatives françaises et européennes Open </a:t>
            </a:r>
            <a:r>
              <a:rPr lang="fr-FR" sz="2400" dirty="0" smtClean="0"/>
              <a:t>Science (voir suivantes)</a:t>
            </a:r>
          </a:p>
          <a:p>
            <a:endParaRPr lang="fr-FR" sz="2400" baseline="30000" dirty="0" smtClean="0"/>
          </a:p>
          <a:p>
            <a:endParaRPr lang="fr-FR" dirty="0"/>
          </a:p>
          <a:p>
            <a:endParaRPr lang="fr-FR" dirty="0"/>
          </a:p>
        </p:txBody>
      </p:sp>
      <p:pic>
        <p:nvPicPr>
          <p:cNvPr id="9" name="Image 8"/>
          <p:cNvPicPr>
            <a:picLocks noChangeAspect="1"/>
          </p:cNvPicPr>
          <p:nvPr/>
        </p:nvPicPr>
        <p:blipFill>
          <a:blip r:embed="rId4"/>
          <a:stretch>
            <a:fillRect/>
          </a:stretch>
        </p:blipFill>
        <p:spPr>
          <a:xfrm>
            <a:off x="8244408" y="3861048"/>
            <a:ext cx="805827" cy="1261120"/>
          </a:xfrm>
          <a:prstGeom prst="rect">
            <a:avLst/>
          </a:prstGeom>
        </p:spPr>
      </p:pic>
    </p:spTree>
    <p:extLst>
      <p:ext uri="{BB962C8B-B14F-4D97-AF65-F5344CB8AC3E}">
        <p14:creationId xmlns:p14="http://schemas.microsoft.com/office/powerpoint/2010/main" val="3483765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pPr marL="342900" indent="-342900"/>
            <a:r>
              <a:rPr lang="fr-FR" dirty="0"/>
              <a:t>Activités </a:t>
            </a:r>
            <a:r>
              <a:rPr lang="fr-FR" dirty="0" smtClean="0"/>
              <a:t>clés: France</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15</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sp>
        <p:nvSpPr>
          <p:cNvPr id="19" name="ZoneTexte 18"/>
          <p:cNvSpPr txBox="1"/>
          <p:nvPr/>
        </p:nvSpPr>
        <p:spPr>
          <a:xfrm>
            <a:off x="755576" y="1124744"/>
            <a:ext cx="7488832" cy="738664"/>
          </a:xfrm>
          <a:prstGeom prst="rect">
            <a:avLst/>
          </a:prstGeom>
          <a:noFill/>
        </p:spPr>
        <p:txBody>
          <a:bodyPr wrap="square" rtlCol="0">
            <a:spAutoFit/>
          </a:bodyPr>
          <a:lstStyle/>
          <a:p>
            <a:pPr marL="285750" indent="-285750">
              <a:buFont typeface="Arial"/>
              <a:buChar char="•"/>
            </a:pPr>
            <a:r>
              <a:rPr lang="fr-FR" sz="2400" dirty="0" err="1" smtClean="0"/>
              <a:t>GoFair</a:t>
            </a:r>
            <a:r>
              <a:rPr lang="fr-FR" sz="2400" dirty="0" smtClean="0"/>
              <a:t> France</a:t>
            </a:r>
          </a:p>
          <a:p>
            <a:endParaRPr lang="fr-FR" dirty="0"/>
          </a:p>
        </p:txBody>
      </p:sp>
      <p:pic>
        <p:nvPicPr>
          <p:cNvPr id="9" name="Image 8" descr="Screen Shot 2018-09-14 at 17.00.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0808"/>
            <a:ext cx="8445500" cy="3187700"/>
          </a:xfrm>
          <a:prstGeom prst="rect">
            <a:avLst/>
          </a:prstGeom>
        </p:spPr>
      </p:pic>
    </p:spTree>
    <p:extLst>
      <p:ext uri="{BB962C8B-B14F-4D97-AF65-F5344CB8AC3E}">
        <p14:creationId xmlns:p14="http://schemas.microsoft.com/office/powerpoint/2010/main" val="756136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pPr marL="342900" indent="-342900"/>
            <a:r>
              <a:rPr lang="fr-FR" dirty="0"/>
              <a:t>Activités </a:t>
            </a:r>
            <a:r>
              <a:rPr lang="fr-FR" dirty="0" smtClean="0"/>
              <a:t>clés: France</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16</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sp>
        <p:nvSpPr>
          <p:cNvPr id="19" name="ZoneTexte 18"/>
          <p:cNvSpPr txBox="1"/>
          <p:nvPr/>
        </p:nvSpPr>
        <p:spPr>
          <a:xfrm>
            <a:off x="755576" y="1124744"/>
            <a:ext cx="7776864" cy="3600986"/>
          </a:xfrm>
          <a:prstGeom prst="rect">
            <a:avLst/>
          </a:prstGeom>
          <a:noFill/>
        </p:spPr>
        <p:txBody>
          <a:bodyPr wrap="square" rtlCol="0">
            <a:spAutoFit/>
          </a:bodyPr>
          <a:lstStyle/>
          <a:p>
            <a:pPr marL="285750" indent="-285750">
              <a:buFont typeface="Arial"/>
              <a:buChar char="•"/>
            </a:pPr>
            <a:r>
              <a:rPr lang="fr-FR" sz="2400" dirty="0" err="1" smtClean="0"/>
              <a:t>GoFair</a:t>
            </a:r>
            <a:r>
              <a:rPr lang="fr-FR" sz="2400" dirty="0" smtClean="0"/>
              <a:t> France</a:t>
            </a:r>
          </a:p>
          <a:p>
            <a:pPr marL="285750" indent="-285750">
              <a:buFont typeface="Arial"/>
              <a:buChar char="•"/>
            </a:pPr>
            <a:r>
              <a:rPr lang="fr-FR" sz="2400" dirty="0" smtClean="0"/>
              <a:t>analyser </a:t>
            </a:r>
            <a:r>
              <a:rPr lang="fr-FR" sz="2400" dirty="0"/>
              <a:t>ce qui est </a:t>
            </a:r>
            <a:r>
              <a:rPr lang="fr-FR" sz="2400" dirty="0" smtClean="0"/>
              <a:t>nécessaire: « comité besoin en calcul »</a:t>
            </a:r>
          </a:p>
          <a:p>
            <a:pPr marL="285750" indent="-285750">
              <a:buFont typeface="Arial"/>
              <a:buChar char="•"/>
            </a:pPr>
            <a:r>
              <a:rPr lang="fr-FR" sz="2400" dirty="0" smtClean="0"/>
              <a:t>Restructurer l’infrastructure: labélisation data centre national / régional  </a:t>
            </a:r>
          </a:p>
          <a:p>
            <a:pPr marL="285750" indent="-285750">
              <a:buFont typeface="Arial"/>
              <a:buChar char="•"/>
            </a:pPr>
            <a:r>
              <a:rPr lang="fr-FR" sz="2400" dirty="0" smtClean="0"/>
              <a:t>CNRS: Groupe de travail CNRS-EOSC</a:t>
            </a:r>
          </a:p>
          <a:p>
            <a:pPr marL="285750" indent="-285750">
              <a:buFont typeface="Arial"/>
              <a:buChar char="•"/>
            </a:pPr>
            <a:r>
              <a:rPr lang="fr-FR" sz="2400" i="1" dirty="0" smtClean="0"/>
              <a:t>France </a:t>
            </a:r>
            <a:r>
              <a:rPr lang="fr-FR" sz="2400" i="1" dirty="0" smtClean="0"/>
              <a:t>Tier-2</a:t>
            </a:r>
            <a:r>
              <a:rPr lang="fr-FR" sz="2400" dirty="0" smtClean="0"/>
              <a:t> / France Cloud: Groupe de travaille </a:t>
            </a:r>
            <a:r>
              <a:rPr lang="fr-FR" sz="2400" dirty="0" err="1" smtClean="0"/>
              <a:t>cloud</a:t>
            </a:r>
            <a:r>
              <a:rPr lang="fr-FR" sz="2400" dirty="0" smtClean="0"/>
              <a:t> recherche. Evolution France Grilles</a:t>
            </a:r>
          </a:p>
          <a:p>
            <a:pPr marL="342900" indent="-342900">
              <a:buFont typeface="Wingdings" charset="0"/>
              <a:buChar char="à"/>
            </a:pPr>
            <a:r>
              <a:rPr lang="fr-FR" sz="2400" i="1" dirty="0" smtClean="0">
                <a:sym typeface="Wingdings"/>
              </a:rPr>
              <a:t>French </a:t>
            </a:r>
            <a:r>
              <a:rPr lang="fr-FR" sz="2400" i="1" dirty="0" smtClean="0">
                <a:sym typeface="Wingdings"/>
              </a:rPr>
              <a:t>Open Science </a:t>
            </a:r>
            <a:r>
              <a:rPr lang="fr-FR" sz="2400" i="1" dirty="0" smtClean="0">
                <a:sym typeface="Wingdings"/>
              </a:rPr>
              <a:t>Cloud</a:t>
            </a:r>
          </a:p>
          <a:p>
            <a:endParaRPr lang="fr-FR" i="1" dirty="0"/>
          </a:p>
          <a:p>
            <a:endParaRPr lang="fr-FR" dirty="0"/>
          </a:p>
        </p:txBody>
      </p:sp>
    </p:spTree>
    <p:extLst>
      <p:ext uri="{BB962C8B-B14F-4D97-AF65-F5344CB8AC3E}">
        <p14:creationId xmlns:p14="http://schemas.microsoft.com/office/powerpoint/2010/main" val="1540874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pPr marL="342900" indent="-342900"/>
            <a:r>
              <a:rPr lang="fr-FR" dirty="0" smtClean="0"/>
              <a:t>Key </a:t>
            </a:r>
            <a:r>
              <a:rPr lang="fr-FR" dirty="0" err="1" smtClean="0"/>
              <a:t>activities</a:t>
            </a:r>
            <a:r>
              <a:rPr lang="fr-FR" dirty="0" smtClean="0"/>
              <a:t>: Europe</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17</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sp>
        <p:nvSpPr>
          <p:cNvPr id="19" name="ZoneTexte 18"/>
          <p:cNvSpPr txBox="1"/>
          <p:nvPr/>
        </p:nvSpPr>
        <p:spPr>
          <a:xfrm>
            <a:off x="755576" y="1124744"/>
            <a:ext cx="7488832" cy="2585323"/>
          </a:xfrm>
          <a:prstGeom prst="rect">
            <a:avLst/>
          </a:prstGeom>
          <a:noFill/>
        </p:spPr>
        <p:txBody>
          <a:bodyPr wrap="square" rtlCol="0">
            <a:spAutoFit/>
          </a:bodyPr>
          <a:lstStyle/>
          <a:p>
            <a:pPr marL="285750" indent="-285750">
              <a:buFont typeface="Arial"/>
              <a:buChar char="•"/>
            </a:pPr>
            <a:r>
              <a:rPr lang="fr-FR" sz="2400" dirty="0" err="1" smtClean="0"/>
              <a:t>GoFair</a:t>
            </a:r>
            <a:r>
              <a:rPr lang="fr-FR" sz="2400" dirty="0" smtClean="0"/>
              <a:t> (Europe)</a:t>
            </a:r>
          </a:p>
          <a:p>
            <a:r>
              <a:rPr lang="fr-FR" sz="2400" dirty="0" err="1" smtClean="0">
                <a:hlinkClick r:id="rId2"/>
              </a:rPr>
              <a:t>European</a:t>
            </a:r>
            <a:r>
              <a:rPr lang="fr-FR" sz="2400" dirty="0" smtClean="0">
                <a:hlinkClick r:id="rId2"/>
              </a:rPr>
              <a:t> Cloud Initiative </a:t>
            </a:r>
            <a:r>
              <a:rPr lang="fr-FR" sz="2400" dirty="0" smtClean="0"/>
              <a:t>(ECI):</a:t>
            </a:r>
          </a:p>
          <a:p>
            <a:pPr marL="342900" indent="-342900">
              <a:buFont typeface="Arial"/>
              <a:buChar char="•"/>
            </a:pPr>
            <a:r>
              <a:rPr lang="fr-FR" sz="2400" i="1" dirty="0" err="1" smtClean="0"/>
              <a:t>European</a:t>
            </a:r>
            <a:r>
              <a:rPr lang="fr-FR" sz="2400" i="1" dirty="0" smtClean="0"/>
              <a:t> Data Initiative (EDI)</a:t>
            </a:r>
          </a:p>
          <a:p>
            <a:pPr marL="342900" indent="-342900">
              <a:buFont typeface="Arial"/>
              <a:buChar char="•"/>
            </a:pPr>
            <a:r>
              <a:rPr lang="fr-FR" sz="2400" i="1" dirty="0" err="1" smtClean="0">
                <a:hlinkClick r:id="rId3"/>
              </a:rPr>
              <a:t>European</a:t>
            </a:r>
            <a:r>
              <a:rPr lang="fr-FR" sz="2400" i="1" dirty="0" smtClean="0">
                <a:hlinkClick r:id="rId3"/>
              </a:rPr>
              <a:t> Open Science Cloud </a:t>
            </a:r>
            <a:r>
              <a:rPr lang="fr-FR" sz="2400" i="1" dirty="0" smtClean="0"/>
              <a:t>(EOSC)</a:t>
            </a:r>
          </a:p>
          <a:p>
            <a:pPr marL="342900" indent="-342900">
              <a:buFont typeface="Arial"/>
              <a:buChar char="•"/>
            </a:pPr>
            <a:r>
              <a:rPr lang="fr-FR" sz="2400" i="1" dirty="0" smtClean="0">
                <a:hlinkClick r:id="rId4"/>
              </a:rPr>
              <a:t>HPC Computing</a:t>
            </a:r>
            <a:r>
              <a:rPr lang="fr-FR" sz="2400" i="1" dirty="0" smtClean="0"/>
              <a:t> (</a:t>
            </a:r>
            <a:r>
              <a:rPr lang="fr-FR" sz="2400" i="1" dirty="0" err="1" smtClean="0"/>
              <a:t>EuroHPC</a:t>
            </a:r>
            <a:r>
              <a:rPr lang="fr-FR" sz="2400" i="1" dirty="0" smtClean="0"/>
              <a:t>)</a:t>
            </a:r>
          </a:p>
          <a:p>
            <a:pPr marL="342900" indent="-342900">
              <a:buFont typeface="Arial"/>
              <a:buChar char="•"/>
            </a:pPr>
            <a:r>
              <a:rPr lang="fr-FR" sz="2400" dirty="0" smtClean="0"/>
              <a:t>Horizon 2020 : </a:t>
            </a:r>
            <a:r>
              <a:rPr lang="fr-FR" sz="2400" dirty="0"/>
              <a:t>2 milliards Euros pour ECI</a:t>
            </a:r>
          </a:p>
          <a:p>
            <a:endParaRPr lang="fr-FR" dirty="0"/>
          </a:p>
        </p:txBody>
      </p:sp>
      <p:pic>
        <p:nvPicPr>
          <p:cNvPr id="7" name="Image 6"/>
          <p:cNvPicPr>
            <a:picLocks noChangeAspect="1"/>
          </p:cNvPicPr>
          <p:nvPr/>
        </p:nvPicPr>
        <p:blipFill>
          <a:blip r:embed="rId5"/>
          <a:stretch>
            <a:fillRect/>
          </a:stretch>
        </p:blipFill>
        <p:spPr>
          <a:xfrm>
            <a:off x="539552" y="3501008"/>
            <a:ext cx="7432000" cy="2914127"/>
          </a:xfrm>
          <a:prstGeom prst="rect">
            <a:avLst/>
          </a:prstGeom>
        </p:spPr>
      </p:pic>
      <p:pic>
        <p:nvPicPr>
          <p:cNvPr id="8" name="Image 7" descr="logo_EC_European_Commissio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6216" y="836712"/>
            <a:ext cx="2540000" cy="1765300"/>
          </a:xfrm>
          <a:prstGeom prst="rect">
            <a:avLst/>
          </a:prstGeom>
        </p:spPr>
      </p:pic>
    </p:spTree>
    <p:extLst>
      <p:ext uri="{BB962C8B-B14F-4D97-AF65-F5344CB8AC3E}">
        <p14:creationId xmlns:p14="http://schemas.microsoft.com/office/powerpoint/2010/main" val="823989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Screen Shot 2018-09-17 at 11.06.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3067"/>
            <a:ext cx="4499991" cy="3516213"/>
          </a:xfrm>
          <a:prstGeom prst="rect">
            <a:avLst/>
          </a:prstGeom>
        </p:spPr>
      </p:pic>
      <p:sp>
        <p:nvSpPr>
          <p:cNvPr id="2" name="Titre 1"/>
          <p:cNvSpPr>
            <a:spLocks noGrp="1"/>
          </p:cNvSpPr>
          <p:nvPr>
            <p:ph type="title"/>
          </p:nvPr>
        </p:nvSpPr>
        <p:spPr>
          <a:xfrm>
            <a:off x="0" y="116632"/>
            <a:ext cx="9165893" cy="637888"/>
          </a:xfrm>
        </p:spPr>
        <p:txBody>
          <a:bodyPr/>
          <a:lstStyle/>
          <a:p>
            <a:pPr marL="342900" indent="-342900"/>
            <a:r>
              <a:rPr lang="fr-FR" dirty="0"/>
              <a:t>Activités </a:t>
            </a:r>
            <a:r>
              <a:rPr lang="fr-FR" dirty="0" smtClean="0"/>
              <a:t>clés: France</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18</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sp>
        <p:nvSpPr>
          <p:cNvPr id="19" name="ZoneTexte 18"/>
          <p:cNvSpPr txBox="1"/>
          <p:nvPr/>
        </p:nvSpPr>
        <p:spPr>
          <a:xfrm>
            <a:off x="755576" y="1124744"/>
            <a:ext cx="7488832" cy="1477327"/>
          </a:xfrm>
          <a:prstGeom prst="rect">
            <a:avLst/>
          </a:prstGeom>
          <a:noFill/>
        </p:spPr>
        <p:txBody>
          <a:bodyPr wrap="square" rtlCol="0">
            <a:spAutoFit/>
          </a:bodyPr>
          <a:lstStyle/>
          <a:p>
            <a:pPr marL="285750" indent="-285750">
              <a:buFont typeface="Arial"/>
              <a:buChar char="•"/>
            </a:pPr>
            <a:r>
              <a:rPr lang="fr-FR" sz="2400" dirty="0" err="1" smtClean="0"/>
              <a:t>GoFair</a:t>
            </a:r>
            <a:r>
              <a:rPr lang="fr-FR" sz="2400" dirty="0" smtClean="0"/>
              <a:t> France</a:t>
            </a:r>
          </a:p>
          <a:p>
            <a:pPr marL="285750" indent="-285750">
              <a:buFont typeface="Arial"/>
              <a:buChar char="•"/>
            </a:pPr>
            <a:r>
              <a:rPr lang="fr-FR" sz="2400" dirty="0" smtClean="0"/>
              <a:t>analyser </a:t>
            </a:r>
            <a:r>
              <a:rPr lang="fr-FR" sz="2400" dirty="0"/>
              <a:t>ce qui est </a:t>
            </a:r>
            <a:r>
              <a:rPr lang="fr-FR" sz="2400" dirty="0" smtClean="0"/>
              <a:t>nécessaire: « comité besoin en calcul »</a:t>
            </a:r>
            <a:endParaRPr lang="fr-FR" dirty="0"/>
          </a:p>
          <a:p>
            <a:endParaRPr lang="fr-FR" dirty="0"/>
          </a:p>
        </p:txBody>
      </p:sp>
      <p:pic>
        <p:nvPicPr>
          <p:cNvPr id="13" name="Image 12" descr="Screen Shot 2018-09-17 at 10.59.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924944"/>
            <a:ext cx="1817807" cy="1412296"/>
          </a:xfrm>
          <a:prstGeom prst="rect">
            <a:avLst/>
          </a:prstGeom>
        </p:spPr>
      </p:pic>
      <p:pic>
        <p:nvPicPr>
          <p:cNvPr id="15" name="Image 14" descr="Screen Shot 2018-09-17 at 11.06.5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7" y="2492896"/>
            <a:ext cx="4363579" cy="3384376"/>
          </a:xfrm>
          <a:prstGeom prst="rect">
            <a:avLst/>
          </a:prstGeom>
        </p:spPr>
      </p:pic>
    </p:spTree>
    <p:extLst>
      <p:ext uri="{BB962C8B-B14F-4D97-AF65-F5344CB8AC3E}">
        <p14:creationId xmlns:p14="http://schemas.microsoft.com/office/powerpoint/2010/main" val="2099923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r>
              <a:rPr lang="fr-FR" dirty="0" err="1" smtClean="0"/>
              <a:t>Outline</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1</a:t>
            </a:fld>
            <a:endParaRPr lang="fr-FR" dirty="0"/>
          </a:p>
        </p:txBody>
      </p:sp>
      <p:sp>
        <p:nvSpPr>
          <p:cNvPr id="7" name="ZoneTexte 6"/>
          <p:cNvSpPr txBox="1"/>
          <p:nvPr/>
        </p:nvSpPr>
        <p:spPr>
          <a:xfrm>
            <a:off x="611560" y="1196752"/>
            <a:ext cx="8058616" cy="3046988"/>
          </a:xfrm>
          <a:prstGeom prst="rect">
            <a:avLst/>
          </a:prstGeom>
          <a:noFill/>
        </p:spPr>
        <p:txBody>
          <a:bodyPr wrap="none" rtlCol="0">
            <a:spAutoFit/>
          </a:bodyPr>
          <a:lstStyle/>
          <a:p>
            <a:r>
              <a:rPr lang="fr-FR" sz="2400" dirty="0" smtClean="0"/>
              <a:t>Réflexion FAIR</a:t>
            </a:r>
          </a:p>
          <a:p>
            <a:endParaRPr lang="fr-FR" sz="2400" dirty="0"/>
          </a:p>
          <a:p>
            <a:pPr marL="342900" indent="-342900">
              <a:buFont typeface="Arial"/>
              <a:buChar char="•"/>
            </a:pPr>
            <a:r>
              <a:rPr lang="fr-FR" sz="2400" dirty="0" smtClean="0"/>
              <a:t>La pyramide d’Open Science</a:t>
            </a:r>
          </a:p>
          <a:p>
            <a:pPr marL="342900" indent="-342900">
              <a:buFont typeface="Arial"/>
              <a:buChar char="•"/>
            </a:pPr>
            <a:endParaRPr lang="fr-FR" sz="2400" dirty="0"/>
          </a:p>
          <a:p>
            <a:pPr marL="342900" indent="-342900">
              <a:buFont typeface="Arial"/>
              <a:buChar char="•"/>
            </a:pPr>
            <a:r>
              <a:rPr lang="fr-FR" sz="2400" dirty="0" smtClean="0"/>
              <a:t>Open Science, Open Data, Open Access, Open Infrastructure</a:t>
            </a:r>
          </a:p>
          <a:p>
            <a:pPr marL="342900" indent="-342900">
              <a:buFont typeface="Arial"/>
              <a:buChar char="•"/>
            </a:pPr>
            <a:endParaRPr lang="fr-FR" sz="2400" dirty="0"/>
          </a:p>
          <a:p>
            <a:pPr marL="342900" indent="-342900">
              <a:buFont typeface="Arial"/>
              <a:buChar char="•"/>
            </a:pPr>
            <a:r>
              <a:rPr lang="fr-FR" sz="2400" dirty="0" smtClean="0"/>
              <a:t>FAIR data: points cl</a:t>
            </a:r>
            <a:r>
              <a:rPr lang="fr-FR" sz="2400" dirty="0" smtClean="0"/>
              <a:t>és</a:t>
            </a:r>
            <a:endParaRPr lang="fr-FR" sz="2400" dirty="0" smtClean="0"/>
          </a:p>
          <a:p>
            <a:endParaRPr lang="fr-FR" sz="2400" dirty="0"/>
          </a:p>
        </p:txBody>
      </p:sp>
      <p:pic>
        <p:nvPicPr>
          <p:cNvPr id="8" name="Image 7" descr="Flag_Europ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5013176"/>
            <a:ext cx="1587500" cy="1054100"/>
          </a:xfrm>
          <a:prstGeom prst="rect">
            <a:avLst/>
          </a:prstGeom>
        </p:spPr>
      </p:pic>
      <p:pic>
        <p:nvPicPr>
          <p:cNvPr id="10" name="Image 9" descr="French_flag_animated.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5013176"/>
            <a:ext cx="1440160" cy="1080120"/>
          </a:xfrm>
          <a:prstGeom prst="rect">
            <a:avLst/>
          </a:prstGeom>
        </p:spPr>
      </p:pic>
      <p:pic>
        <p:nvPicPr>
          <p:cNvPr id="6" name="Image 5" descr="logo_CNR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4869160"/>
            <a:ext cx="1194375" cy="1208537"/>
          </a:xfrm>
          <a:prstGeom prst="rect">
            <a:avLst/>
          </a:prstGeom>
        </p:spPr>
      </p:pic>
    </p:spTree>
    <p:extLst>
      <p:ext uri="{BB962C8B-B14F-4D97-AF65-F5344CB8AC3E}">
        <p14:creationId xmlns:p14="http://schemas.microsoft.com/office/powerpoint/2010/main" val="42454108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r>
              <a:rPr lang="fr-FR" dirty="0" smtClean="0"/>
              <a:t>Open Data</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19</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sp>
        <p:nvSpPr>
          <p:cNvPr id="10" name="ZoneTexte 9"/>
          <p:cNvSpPr txBox="1"/>
          <p:nvPr/>
        </p:nvSpPr>
        <p:spPr>
          <a:xfrm>
            <a:off x="395536" y="1124744"/>
            <a:ext cx="3429733" cy="646331"/>
          </a:xfrm>
          <a:prstGeom prst="rect">
            <a:avLst/>
          </a:prstGeom>
          <a:noFill/>
        </p:spPr>
        <p:txBody>
          <a:bodyPr wrap="none" rtlCol="0">
            <a:spAutoFit/>
          </a:bodyPr>
          <a:lstStyle/>
          <a:p>
            <a:r>
              <a:rPr lang="fr-FR" dirty="0"/>
              <a:t>Open Data est un sujet </a:t>
            </a:r>
            <a:r>
              <a:rPr lang="fr-FR" dirty="0" smtClean="0"/>
              <a:t>d'actualité:</a:t>
            </a:r>
          </a:p>
          <a:p>
            <a:endParaRPr lang="fr-FR" dirty="0"/>
          </a:p>
        </p:txBody>
      </p:sp>
      <p:sp>
        <p:nvSpPr>
          <p:cNvPr id="13" name="ZoneTexte 12"/>
          <p:cNvSpPr txBox="1"/>
          <p:nvPr/>
        </p:nvSpPr>
        <p:spPr>
          <a:xfrm>
            <a:off x="539552" y="1700808"/>
            <a:ext cx="184666" cy="369332"/>
          </a:xfrm>
          <a:prstGeom prst="rect">
            <a:avLst/>
          </a:prstGeom>
          <a:noFill/>
        </p:spPr>
        <p:txBody>
          <a:bodyPr wrap="none" rtlCol="0">
            <a:spAutoFit/>
          </a:bodyPr>
          <a:lstStyle/>
          <a:p>
            <a:endParaRPr lang="fr-FR" dirty="0"/>
          </a:p>
        </p:txBody>
      </p:sp>
      <p:sp>
        <p:nvSpPr>
          <p:cNvPr id="7" name="ZoneTexte 6"/>
          <p:cNvSpPr txBox="1"/>
          <p:nvPr/>
        </p:nvSpPr>
        <p:spPr>
          <a:xfrm>
            <a:off x="323528" y="1772816"/>
            <a:ext cx="2692489" cy="369332"/>
          </a:xfrm>
          <a:prstGeom prst="rect">
            <a:avLst/>
          </a:prstGeom>
          <a:noFill/>
        </p:spPr>
        <p:txBody>
          <a:bodyPr wrap="none" rtlCol="0">
            <a:spAutoFit/>
          </a:bodyPr>
          <a:lstStyle/>
          <a:p>
            <a:r>
              <a:rPr lang="fr-FR" b="1" dirty="0" err="1"/>
              <a:t>https</a:t>
            </a:r>
            <a:r>
              <a:rPr lang="fr-FR" b="1" dirty="0"/>
              <a:t>://</a:t>
            </a:r>
            <a:r>
              <a:rPr lang="fr-FR" b="1" dirty="0" err="1" smtClean="0"/>
              <a:t>www.data.gouv.fr</a:t>
            </a:r>
            <a:endParaRPr lang="fr-FR" b="1" dirty="0"/>
          </a:p>
        </p:txBody>
      </p:sp>
      <p:pic>
        <p:nvPicPr>
          <p:cNvPr id="8" name="Image 7" descr="Screen Shot 2018-09-14 at 16.34.13.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4864"/>
            <a:ext cx="9144000" cy="4086397"/>
          </a:xfrm>
          <a:prstGeom prst="rect">
            <a:avLst/>
          </a:prstGeom>
        </p:spPr>
      </p:pic>
    </p:spTree>
    <p:extLst>
      <p:ext uri="{BB962C8B-B14F-4D97-AF65-F5344CB8AC3E}">
        <p14:creationId xmlns:p14="http://schemas.microsoft.com/office/powerpoint/2010/main" val="1434592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r>
              <a:rPr lang="fr-FR" dirty="0" smtClean="0"/>
              <a:t>Open Access</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20</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pic>
        <p:nvPicPr>
          <p:cNvPr id="7" name="Image 6" descr="Screen Shot 2018-09-14 at 11.26.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04" y="1124744"/>
            <a:ext cx="9144000" cy="2963440"/>
          </a:xfrm>
          <a:prstGeom prst="rect">
            <a:avLst/>
          </a:prstGeom>
        </p:spPr>
      </p:pic>
      <p:pic>
        <p:nvPicPr>
          <p:cNvPr id="9" name="Image 8" descr="Screen Shot 2018-09-14 at 11.27.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4365104"/>
            <a:ext cx="5930900" cy="1739900"/>
          </a:xfrm>
          <a:prstGeom prst="rect">
            <a:avLst/>
          </a:prstGeom>
        </p:spPr>
      </p:pic>
      <p:pic>
        <p:nvPicPr>
          <p:cNvPr id="11" name="Image 10" descr="Screen Shot 2018-09-14 at 11.51.4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2852936"/>
            <a:ext cx="4104456" cy="1206497"/>
          </a:xfrm>
          <a:prstGeom prst="rect">
            <a:avLst/>
          </a:prstGeom>
        </p:spPr>
      </p:pic>
      <p:pic>
        <p:nvPicPr>
          <p:cNvPr id="12" name="Image 11"/>
          <p:cNvPicPr>
            <a:picLocks noChangeAspect="1"/>
          </p:cNvPicPr>
          <p:nvPr/>
        </p:nvPicPr>
        <p:blipFill>
          <a:blip r:embed="rId5"/>
          <a:stretch>
            <a:fillRect/>
          </a:stretch>
        </p:blipFill>
        <p:spPr>
          <a:xfrm>
            <a:off x="323528" y="4509120"/>
            <a:ext cx="805827" cy="1261120"/>
          </a:xfrm>
          <a:prstGeom prst="rect">
            <a:avLst/>
          </a:prstGeom>
        </p:spPr>
      </p:pic>
    </p:spTree>
    <p:extLst>
      <p:ext uri="{BB962C8B-B14F-4D97-AF65-F5344CB8AC3E}">
        <p14:creationId xmlns:p14="http://schemas.microsoft.com/office/powerpoint/2010/main" val="1849824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r>
              <a:rPr lang="fr-FR" dirty="0" smtClean="0"/>
              <a:t>Open Access</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21</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pic>
        <p:nvPicPr>
          <p:cNvPr id="7" name="Image 6" descr="Screen Shot 2018-09-14 at 11.26.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0" y="764704"/>
            <a:ext cx="9144000" cy="2963440"/>
          </a:xfrm>
          <a:prstGeom prst="rect">
            <a:avLst/>
          </a:prstGeom>
        </p:spPr>
      </p:pic>
      <p:pic>
        <p:nvPicPr>
          <p:cNvPr id="9" name="Image 8" descr="Screen Shot 2018-09-14 at 11.27.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84984"/>
            <a:ext cx="5930900" cy="1739900"/>
          </a:xfrm>
          <a:prstGeom prst="rect">
            <a:avLst/>
          </a:prstGeom>
        </p:spPr>
      </p:pic>
      <p:pic>
        <p:nvPicPr>
          <p:cNvPr id="10" name="Image 9" descr="Screen Shot 2018-09-14 at 11.29.3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6711" y="2060848"/>
            <a:ext cx="6357289" cy="4797152"/>
          </a:xfrm>
          <a:prstGeom prst="rect">
            <a:avLst/>
          </a:prstGeom>
        </p:spPr>
      </p:pic>
    </p:spTree>
    <p:extLst>
      <p:ext uri="{BB962C8B-B14F-4D97-AF65-F5344CB8AC3E}">
        <p14:creationId xmlns:p14="http://schemas.microsoft.com/office/powerpoint/2010/main" val="3110906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r>
              <a:rPr lang="fr-FR" dirty="0" smtClean="0"/>
              <a:t>Open Access</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22</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pic>
        <p:nvPicPr>
          <p:cNvPr id="8" name="Image 7" descr="Screen Shot 2018-09-14 at 11.41.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836712"/>
            <a:ext cx="7236296" cy="5446674"/>
          </a:xfrm>
          <a:prstGeom prst="rect">
            <a:avLst/>
          </a:prstGeom>
        </p:spPr>
      </p:pic>
    </p:spTree>
    <p:extLst>
      <p:ext uri="{BB962C8B-B14F-4D97-AF65-F5344CB8AC3E}">
        <p14:creationId xmlns:p14="http://schemas.microsoft.com/office/powerpoint/2010/main" val="3031311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r>
              <a:rPr lang="fr-FR" dirty="0" smtClean="0"/>
              <a:t>Open Access</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23</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pic>
        <p:nvPicPr>
          <p:cNvPr id="7" name="Image 6" descr="Screen Shot 2018-09-14 at 11.42.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2294"/>
            <a:ext cx="9144000" cy="4986986"/>
          </a:xfrm>
          <a:prstGeom prst="rect">
            <a:avLst/>
          </a:prstGeom>
        </p:spPr>
      </p:pic>
    </p:spTree>
    <p:extLst>
      <p:ext uri="{BB962C8B-B14F-4D97-AF65-F5344CB8AC3E}">
        <p14:creationId xmlns:p14="http://schemas.microsoft.com/office/powerpoint/2010/main" val="4063679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r>
              <a:rPr lang="fr-FR" dirty="0" smtClean="0"/>
              <a:t>Open Access</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24</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pic>
        <p:nvPicPr>
          <p:cNvPr id="8" name="Image 7" descr="Screen Shot 2018-09-14 at 11.31.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20888"/>
            <a:ext cx="9144000" cy="506917"/>
          </a:xfrm>
          <a:prstGeom prst="rect">
            <a:avLst/>
          </a:prstGeom>
        </p:spPr>
      </p:pic>
      <p:pic>
        <p:nvPicPr>
          <p:cNvPr id="9" name="Image 8" descr="Screen Shot 2018-09-14 at 11.32.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4" y="2924944"/>
            <a:ext cx="9144000" cy="501445"/>
          </a:xfrm>
          <a:prstGeom prst="rect">
            <a:avLst/>
          </a:prstGeom>
        </p:spPr>
      </p:pic>
      <p:pic>
        <p:nvPicPr>
          <p:cNvPr id="10" name="Image 9" descr="Screen Shot 2018-09-14 at 11.32.5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32" y="3429000"/>
            <a:ext cx="9144000" cy="274712"/>
          </a:xfrm>
          <a:prstGeom prst="rect">
            <a:avLst/>
          </a:prstGeom>
        </p:spPr>
      </p:pic>
      <p:pic>
        <p:nvPicPr>
          <p:cNvPr id="11" name="Image 10" descr="Screen Shot 2018-09-14 at 11.33.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80728"/>
            <a:ext cx="9144000" cy="1470441"/>
          </a:xfrm>
          <a:prstGeom prst="rect">
            <a:avLst/>
          </a:prstGeom>
        </p:spPr>
      </p:pic>
      <p:pic>
        <p:nvPicPr>
          <p:cNvPr id="12" name="Image 11" descr="Screen Shot 2018-09-14 at 11.46.0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5229200"/>
            <a:ext cx="6342608" cy="907649"/>
          </a:xfrm>
          <a:prstGeom prst="rect">
            <a:avLst/>
          </a:prstGeom>
        </p:spPr>
      </p:pic>
      <p:pic>
        <p:nvPicPr>
          <p:cNvPr id="13" name="Image 12" descr="Screen Shot 2018-09-14 at 11.48.5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528" y="4005064"/>
            <a:ext cx="3563888" cy="1422222"/>
          </a:xfrm>
          <a:prstGeom prst="rect">
            <a:avLst/>
          </a:prstGeom>
        </p:spPr>
      </p:pic>
    </p:spTree>
    <p:extLst>
      <p:ext uri="{BB962C8B-B14F-4D97-AF65-F5344CB8AC3E}">
        <p14:creationId xmlns:p14="http://schemas.microsoft.com/office/powerpoint/2010/main" val="2280160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r>
              <a:rPr lang="fr-FR" dirty="0" smtClean="0"/>
              <a:t>Open Access</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25</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pic>
        <p:nvPicPr>
          <p:cNvPr id="7" name="Image 6" descr="Screen Shot 2018-09-14 at 11.54.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149080"/>
            <a:ext cx="7848872" cy="1467398"/>
          </a:xfrm>
          <a:prstGeom prst="rect">
            <a:avLst/>
          </a:prstGeom>
        </p:spPr>
      </p:pic>
      <p:sp>
        <p:nvSpPr>
          <p:cNvPr id="14" name="ZoneTexte 13"/>
          <p:cNvSpPr txBox="1"/>
          <p:nvPr/>
        </p:nvSpPr>
        <p:spPr>
          <a:xfrm>
            <a:off x="755576" y="1268760"/>
            <a:ext cx="4508867" cy="461665"/>
          </a:xfrm>
          <a:prstGeom prst="rect">
            <a:avLst/>
          </a:prstGeom>
          <a:noFill/>
        </p:spPr>
        <p:txBody>
          <a:bodyPr wrap="none" rtlCol="0">
            <a:spAutoFit/>
          </a:bodyPr>
          <a:lstStyle/>
          <a:p>
            <a:r>
              <a:rPr lang="fr-FR" sz="2400" dirty="0"/>
              <a:t>Qui va payer pour le </a:t>
            </a:r>
            <a:r>
              <a:rPr lang="fr-FR" sz="2400" dirty="0" smtClean="0"/>
              <a:t>Open Access?</a:t>
            </a:r>
            <a:endParaRPr lang="fr-FR" sz="2400" dirty="0"/>
          </a:p>
        </p:txBody>
      </p:sp>
      <p:pic>
        <p:nvPicPr>
          <p:cNvPr id="16" name="Image 15"/>
          <p:cNvPicPr>
            <a:picLocks noChangeAspect="1"/>
          </p:cNvPicPr>
          <p:nvPr/>
        </p:nvPicPr>
        <p:blipFill>
          <a:blip r:embed="rId3"/>
          <a:stretch>
            <a:fillRect/>
          </a:stretch>
        </p:blipFill>
        <p:spPr>
          <a:xfrm>
            <a:off x="2987824" y="2276872"/>
            <a:ext cx="2540000" cy="1765300"/>
          </a:xfrm>
          <a:prstGeom prst="rect">
            <a:avLst/>
          </a:prstGeom>
        </p:spPr>
      </p:pic>
      <p:sp>
        <p:nvSpPr>
          <p:cNvPr id="17" name="ZoneTexte 16"/>
          <p:cNvSpPr txBox="1"/>
          <p:nvPr/>
        </p:nvSpPr>
        <p:spPr>
          <a:xfrm>
            <a:off x="539552" y="5733256"/>
            <a:ext cx="4753187" cy="369332"/>
          </a:xfrm>
          <a:prstGeom prst="rect">
            <a:avLst/>
          </a:prstGeom>
          <a:noFill/>
        </p:spPr>
        <p:txBody>
          <a:bodyPr wrap="none" rtlCol="0">
            <a:spAutoFit/>
          </a:bodyPr>
          <a:lstStyle/>
          <a:p>
            <a:r>
              <a:rPr lang="fr-FR" dirty="0" smtClean="0"/>
              <a:t>Présentation par Stefan </a:t>
            </a:r>
            <a:r>
              <a:rPr lang="fr-FR" dirty="0" err="1" smtClean="0"/>
              <a:t>Hohenegger</a:t>
            </a:r>
            <a:r>
              <a:rPr lang="fr-FR" dirty="0" smtClean="0"/>
              <a:t> sur SCOAP</a:t>
            </a:r>
            <a:r>
              <a:rPr lang="fr-FR" baseline="30000" dirty="0" smtClean="0"/>
              <a:t>3</a:t>
            </a:r>
            <a:endParaRPr lang="fr-FR" baseline="30000" dirty="0"/>
          </a:p>
        </p:txBody>
      </p:sp>
    </p:spTree>
    <p:extLst>
      <p:ext uri="{BB962C8B-B14F-4D97-AF65-F5344CB8AC3E}">
        <p14:creationId xmlns:p14="http://schemas.microsoft.com/office/powerpoint/2010/main" val="797695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r>
              <a:rPr lang="fr-FR" dirty="0"/>
              <a:t>Accès aux infrastructures </a:t>
            </a:r>
            <a:r>
              <a:rPr lang="fr-FR" dirty="0" smtClean="0"/>
              <a:t>calcul</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26</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pic>
        <p:nvPicPr>
          <p:cNvPr id="9" name="Image 8"/>
          <p:cNvPicPr>
            <a:picLocks noChangeAspect="1"/>
          </p:cNvPicPr>
          <p:nvPr/>
        </p:nvPicPr>
        <p:blipFill>
          <a:blip r:embed="rId2"/>
          <a:stretch>
            <a:fillRect/>
          </a:stretch>
        </p:blipFill>
        <p:spPr>
          <a:xfrm>
            <a:off x="827584" y="1412776"/>
            <a:ext cx="2425700" cy="558800"/>
          </a:xfrm>
          <a:prstGeom prst="rect">
            <a:avLst/>
          </a:prstGeom>
        </p:spPr>
      </p:pic>
      <p:pic>
        <p:nvPicPr>
          <p:cNvPr id="10" name="Image 9"/>
          <p:cNvPicPr>
            <a:picLocks noChangeAspect="1"/>
          </p:cNvPicPr>
          <p:nvPr/>
        </p:nvPicPr>
        <p:blipFill>
          <a:blip r:embed="rId3"/>
          <a:stretch>
            <a:fillRect/>
          </a:stretch>
        </p:blipFill>
        <p:spPr>
          <a:xfrm>
            <a:off x="3995936" y="836712"/>
            <a:ext cx="2337048" cy="1744996"/>
          </a:xfrm>
          <a:prstGeom prst="rect">
            <a:avLst/>
          </a:prstGeom>
        </p:spPr>
      </p:pic>
      <p:pic>
        <p:nvPicPr>
          <p:cNvPr id="11" name="Image 10"/>
          <p:cNvPicPr>
            <a:picLocks noChangeAspect="1"/>
          </p:cNvPicPr>
          <p:nvPr/>
        </p:nvPicPr>
        <p:blipFill>
          <a:blip r:embed="rId4"/>
          <a:stretch>
            <a:fillRect/>
          </a:stretch>
        </p:blipFill>
        <p:spPr>
          <a:xfrm>
            <a:off x="6660232" y="1052736"/>
            <a:ext cx="2034512" cy="1440160"/>
          </a:xfrm>
          <a:prstGeom prst="rect">
            <a:avLst/>
          </a:prstGeom>
        </p:spPr>
      </p:pic>
      <p:pic>
        <p:nvPicPr>
          <p:cNvPr id="13" name="Image 12"/>
          <p:cNvPicPr>
            <a:picLocks noChangeAspect="1"/>
          </p:cNvPicPr>
          <p:nvPr/>
        </p:nvPicPr>
        <p:blipFill>
          <a:blip r:embed="rId5"/>
          <a:stretch>
            <a:fillRect/>
          </a:stretch>
        </p:blipFill>
        <p:spPr>
          <a:xfrm>
            <a:off x="5436096" y="2420888"/>
            <a:ext cx="2357884" cy="945547"/>
          </a:xfrm>
          <a:prstGeom prst="rect">
            <a:avLst/>
          </a:prstGeom>
        </p:spPr>
      </p:pic>
      <p:pic>
        <p:nvPicPr>
          <p:cNvPr id="15" name="Image 14" descr="CCIN2P3_logo.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584" y="2420888"/>
            <a:ext cx="2592288" cy="1123325"/>
          </a:xfrm>
          <a:prstGeom prst="rect">
            <a:avLst/>
          </a:prstGeom>
        </p:spPr>
      </p:pic>
      <p:sp>
        <p:nvSpPr>
          <p:cNvPr id="18" name="ZoneTexte 17"/>
          <p:cNvSpPr txBox="1"/>
          <p:nvPr/>
        </p:nvSpPr>
        <p:spPr>
          <a:xfrm>
            <a:off x="2987824" y="3573016"/>
            <a:ext cx="3137998" cy="584776"/>
          </a:xfrm>
          <a:prstGeom prst="rect">
            <a:avLst/>
          </a:prstGeom>
          <a:noFill/>
        </p:spPr>
        <p:txBody>
          <a:bodyPr wrap="none" rtlCol="0">
            <a:spAutoFit/>
          </a:bodyPr>
          <a:lstStyle/>
          <a:p>
            <a:r>
              <a:rPr lang="fr-FR" sz="3200" dirty="0"/>
              <a:t>+</a:t>
            </a:r>
            <a:r>
              <a:rPr lang="fr-FR" sz="3200" dirty="0" smtClean="0"/>
              <a:t> 37 </a:t>
            </a:r>
            <a:r>
              <a:rPr lang="fr-FR" sz="3200" dirty="0" err="1" smtClean="0"/>
              <a:t>mésocentres</a:t>
            </a:r>
            <a:endParaRPr lang="fr-FR" sz="3200" dirty="0"/>
          </a:p>
        </p:txBody>
      </p:sp>
      <p:sp>
        <p:nvSpPr>
          <p:cNvPr id="19" name="ZoneTexte 18"/>
          <p:cNvSpPr txBox="1"/>
          <p:nvPr/>
        </p:nvSpPr>
        <p:spPr>
          <a:xfrm>
            <a:off x="899592" y="4509120"/>
            <a:ext cx="7699544" cy="1384995"/>
          </a:xfrm>
          <a:prstGeom prst="rect">
            <a:avLst/>
          </a:prstGeom>
          <a:noFill/>
        </p:spPr>
        <p:txBody>
          <a:bodyPr wrap="none" rtlCol="0">
            <a:spAutoFit/>
          </a:bodyPr>
          <a:lstStyle/>
          <a:p>
            <a:pPr marL="285750" indent="-285750">
              <a:buFont typeface="Arial"/>
              <a:buChar char="•"/>
            </a:pPr>
            <a:r>
              <a:rPr lang="fr-FR" sz="2400" dirty="0"/>
              <a:t>différents règlements </a:t>
            </a:r>
            <a:r>
              <a:rPr lang="fr-FR" sz="2400" dirty="0" smtClean="0"/>
              <a:t>d'accès, AAI</a:t>
            </a:r>
          </a:p>
          <a:p>
            <a:pPr marL="285750" indent="-285750">
              <a:buFont typeface="Arial"/>
              <a:buChar char="•"/>
            </a:pPr>
            <a:r>
              <a:rPr lang="fr-FR" sz="2400" dirty="0"/>
              <a:t>différentes </a:t>
            </a:r>
            <a:r>
              <a:rPr lang="fr-FR" sz="2400" dirty="0" smtClean="0"/>
              <a:t>interfaces, support utilisateur, financement, ... </a:t>
            </a:r>
          </a:p>
          <a:p>
            <a:endParaRPr lang="fr-FR" dirty="0"/>
          </a:p>
          <a:p>
            <a:endParaRPr lang="fr-FR" dirty="0"/>
          </a:p>
        </p:txBody>
      </p:sp>
    </p:spTree>
    <p:extLst>
      <p:ext uri="{BB962C8B-B14F-4D97-AF65-F5344CB8AC3E}">
        <p14:creationId xmlns:p14="http://schemas.microsoft.com/office/powerpoint/2010/main" val="2414882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pPr marL="342900" indent="-342900"/>
            <a:r>
              <a:rPr lang="fr-FR" dirty="0"/>
              <a:t>Activités clés</a:t>
            </a:r>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27</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sp>
        <p:nvSpPr>
          <p:cNvPr id="18" name="ZoneTexte 17"/>
          <p:cNvSpPr txBox="1"/>
          <p:nvPr/>
        </p:nvSpPr>
        <p:spPr>
          <a:xfrm>
            <a:off x="971600" y="1124744"/>
            <a:ext cx="7807346" cy="584776"/>
          </a:xfrm>
          <a:prstGeom prst="rect">
            <a:avLst/>
          </a:prstGeom>
          <a:noFill/>
        </p:spPr>
        <p:txBody>
          <a:bodyPr wrap="none" rtlCol="0">
            <a:spAutoFit/>
          </a:bodyPr>
          <a:lstStyle/>
          <a:p>
            <a:r>
              <a:rPr lang="fr-FR" sz="3200" dirty="0"/>
              <a:t>Que faisons-nous pour améliorer la situation?</a:t>
            </a:r>
          </a:p>
        </p:txBody>
      </p:sp>
      <p:sp>
        <p:nvSpPr>
          <p:cNvPr id="19" name="ZoneTexte 18"/>
          <p:cNvSpPr txBox="1"/>
          <p:nvPr/>
        </p:nvSpPr>
        <p:spPr>
          <a:xfrm>
            <a:off x="971600" y="1916832"/>
            <a:ext cx="4536504" cy="2862322"/>
          </a:xfrm>
          <a:prstGeom prst="rect">
            <a:avLst/>
          </a:prstGeom>
          <a:noFill/>
        </p:spPr>
        <p:txBody>
          <a:bodyPr wrap="square" rtlCol="0">
            <a:spAutoFit/>
          </a:bodyPr>
          <a:lstStyle/>
          <a:p>
            <a:pPr marL="285750" indent="-285750">
              <a:buFont typeface="Arial"/>
              <a:buChar char="•"/>
            </a:pPr>
            <a:r>
              <a:rPr lang="fr-FR" sz="2400" dirty="0" smtClean="0"/>
              <a:t>Au niveau IN2P3</a:t>
            </a:r>
          </a:p>
          <a:p>
            <a:pPr marL="285750" indent="-285750">
              <a:buFont typeface="Arial"/>
              <a:buChar char="•"/>
            </a:pPr>
            <a:endParaRPr lang="fr-FR" sz="2400" dirty="0" smtClean="0"/>
          </a:p>
          <a:p>
            <a:pPr marL="285750" indent="-285750">
              <a:buFont typeface="Arial"/>
              <a:buChar char="•"/>
            </a:pPr>
            <a:r>
              <a:rPr lang="fr-FR" sz="2400" dirty="0" smtClean="0"/>
              <a:t>En France</a:t>
            </a:r>
          </a:p>
          <a:p>
            <a:pPr marL="285750" indent="-285750">
              <a:buFont typeface="Arial"/>
              <a:buChar char="•"/>
            </a:pPr>
            <a:endParaRPr lang="fr-FR" sz="2400" dirty="0" smtClean="0"/>
          </a:p>
          <a:p>
            <a:pPr marL="285750" indent="-285750">
              <a:buFont typeface="Arial"/>
              <a:buChar char="•"/>
            </a:pPr>
            <a:r>
              <a:rPr lang="fr-FR" sz="2400" dirty="0" smtClean="0"/>
              <a:t>En Europe</a:t>
            </a:r>
          </a:p>
          <a:p>
            <a:endParaRPr lang="fr-FR" sz="2400" dirty="0" smtClean="0"/>
          </a:p>
          <a:p>
            <a:endParaRPr lang="fr-FR" dirty="0"/>
          </a:p>
          <a:p>
            <a:endParaRPr lang="fr-FR" dirty="0"/>
          </a:p>
        </p:txBody>
      </p:sp>
      <p:pic>
        <p:nvPicPr>
          <p:cNvPr id="7" name="Image 6"/>
          <p:cNvPicPr>
            <a:picLocks noChangeAspect="1"/>
          </p:cNvPicPr>
          <p:nvPr/>
        </p:nvPicPr>
        <p:blipFill>
          <a:blip r:embed="rId2"/>
          <a:stretch>
            <a:fillRect/>
          </a:stretch>
        </p:blipFill>
        <p:spPr>
          <a:xfrm>
            <a:off x="4405480" y="3140968"/>
            <a:ext cx="4670331" cy="3225552"/>
          </a:xfrm>
          <a:prstGeom prst="rect">
            <a:avLst/>
          </a:prstGeom>
        </p:spPr>
      </p:pic>
    </p:spTree>
    <p:extLst>
      <p:ext uri="{BB962C8B-B14F-4D97-AF65-F5344CB8AC3E}">
        <p14:creationId xmlns:p14="http://schemas.microsoft.com/office/powerpoint/2010/main" val="2497696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8" y="836613"/>
            <a:ext cx="9144000" cy="5650816"/>
          </a:xfrm>
          <a:prstGeom prst="rect">
            <a:avLst/>
          </a:prstGeom>
          <a:ln>
            <a:noFill/>
          </a:ln>
          <a:effectLst>
            <a:outerShdw blurRad="292100" dist="139700" dir="2700000" algn="tl" rotWithShape="0">
              <a:srgbClr val="333333">
                <a:alpha val="65000"/>
              </a:srgbClr>
            </a:outerShdw>
          </a:effectLst>
        </p:spPr>
      </p:pic>
      <p:pic>
        <p:nvPicPr>
          <p:cNvPr id="33" name="Imag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701" y="1052736"/>
            <a:ext cx="6146609" cy="5733256"/>
          </a:xfrm>
          <a:prstGeom prst="ellipse">
            <a:avLst/>
          </a:prstGeom>
          <a:ln w="63500" cap="rnd">
            <a:noFill/>
          </a:ln>
          <a:effectLst/>
        </p:spPr>
      </p:pic>
      <p:sp>
        <p:nvSpPr>
          <p:cNvPr id="2" name="Titre 1"/>
          <p:cNvSpPr>
            <a:spLocks noGrp="1"/>
          </p:cNvSpPr>
          <p:nvPr>
            <p:ph type="title"/>
          </p:nvPr>
        </p:nvSpPr>
        <p:spPr>
          <a:xfrm>
            <a:off x="1044000" y="116632"/>
            <a:ext cx="7956000" cy="637888"/>
          </a:xfrm>
        </p:spPr>
        <p:txBody>
          <a:bodyPr/>
          <a:lstStyle/>
          <a:p>
            <a:pPr>
              <a:defRPr/>
            </a:pPr>
            <a:r>
              <a:rPr lang="en-US" sz="2800" dirty="0">
                <a:ea typeface="ＭＳ Ｐゴシック" charset="0"/>
              </a:rPr>
              <a:t>IN2P3 computing infrastructures</a:t>
            </a:r>
          </a:p>
        </p:txBody>
      </p:sp>
      <p:sp>
        <p:nvSpPr>
          <p:cNvPr id="5" name="Espace réservé du pied de page 4"/>
          <p:cNvSpPr>
            <a:spLocks noGrp="1"/>
          </p:cNvSpPr>
          <p:nvPr>
            <p:ph type="ftr" sz="quarter" idx="10"/>
          </p:nvPr>
        </p:nvSpPr>
        <p:spPr/>
        <p:txBody>
          <a:bodyPr/>
          <a:lstStyle/>
          <a:p>
            <a:r>
              <a:rPr lang="fr-FR"/>
              <a:t>IN2P3</a:t>
            </a:r>
          </a:p>
        </p:txBody>
      </p:sp>
      <p:sp>
        <p:nvSpPr>
          <p:cNvPr id="3" name="Espace réservé de la date 2"/>
          <p:cNvSpPr>
            <a:spLocks noGrp="1"/>
          </p:cNvSpPr>
          <p:nvPr>
            <p:ph type="dt" sz="half" idx="11"/>
          </p:nvPr>
        </p:nvSpPr>
        <p:spPr>
          <a:xfrm>
            <a:off x="323528" y="6453336"/>
            <a:ext cx="1701800" cy="260350"/>
          </a:xfrm>
        </p:spPr>
        <p:txBody>
          <a:bodyPr/>
          <a:lstStyle/>
          <a:p>
            <a:pPr>
              <a:defRPr/>
            </a:pPr>
            <a:r>
              <a:rPr lang="fr-FR" dirty="0"/>
              <a:t>31 mai 2017</a:t>
            </a:r>
          </a:p>
        </p:txBody>
      </p:sp>
      <p:sp>
        <p:nvSpPr>
          <p:cNvPr id="6" name="Espace réservé du numéro de diapositive 5"/>
          <p:cNvSpPr>
            <a:spLocks noGrp="1"/>
          </p:cNvSpPr>
          <p:nvPr>
            <p:ph type="sldNum" sz="quarter" idx="12"/>
          </p:nvPr>
        </p:nvSpPr>
        <p:spPr/>
        <p:txBody>
          <a:bodyPr/>
          <a:lstStyle/>
          <a:p>
            <a:fld id="{D384CA22-6367-EA44-B647-20E2FBBA2D0E}" type="slidenum">
              <a:rPr lang="fr-FR" smtClean="0"/>
              <a:pPr/>
              <a:t>28</a:t>
            </a:fld>
            <a:endParaRPr lang="fr-FR"/>
          </a:p>
        </p:txBody>
      </p:sp>
      <p:cxnSp>
        <p:nvCxnSpPr>
          <p:cNvPr id="56" name="Connecteur droit 55"/>
          <p:cNvCxnSpPr/>
          <p:nvPr/>
        </p:nvCxnSpPr>
        <p:spPr>
          <a:xfrm>
            <a:off x="6300192" y="4149080"/>
            <a:ext cx="648072" cy="72008"/>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flipV="1">
            <a:off x="6300192" y="2708920"/>
            <a:ext cx="1368152" cy="144016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7" name="Connecteur droit 6"/>
          <p:cNvCxnSpPr/>
          <p:nvPr/>
        </p:nvCxnSpPr>
        <p:spPr>
          <a:xfrm>
            <a:off x="3635896" y="3645024"/>
            <a:ext cx="2664296" cy="504056"/>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p:nvCxnSpPr>
        <p:spPr>
          <a:xfrm>
            <a:off x="5220072" y="2492896"/>
            <a:ext cx="1080120" cy="1656184"/>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0" name="Connecteur droit 49"/>
          <p:cNvCxnSpPr/>
          <p:nvPr/>
        </p:nvCxnSpPr>
        <p:spPr>
          <a:xfrm flipV="1">
            <a:off x="5580112" y="4149080"/>
            <a:ext cx="720080" cy="216024"/>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60" name="Connecteur droit 59"/>
          <p:cNvCxnSpPr/>
          <p:nvPr/>
        </p:nvCxnSpPr>
        <p:spPr>
          <a:xfrm>
            <a:off x="6300192" y="4149080"/>
            <a:ext cx="504056" cy="1656184"/>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58" name="Connecteur droit 57"/>
          <p:cNvCxnSpPr/>
          <p:nvPr/>
        </p:nvCxnSpPr>
        <p:spPr>
          <a:xfrm>
            <a:off x="6300192" y="4149080"/>
            <a:ext cx="432048" cy="576064"/>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p:nvCxnSpPr>
        <p:spPr>
          <a:xfrm>
            <a:off x="4355976" y="2276872"/>
            <a:ext cx="1944216" cy="1872208"/>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35" name="Ellipse 34"/>
          <p:cNvSpPr/>
          <p:nvPr/>
        </p:nvSpPr>
        <p:spPr>
          <a:xfrm>
            <a:off x="5026026" y="2311401"/>
            <a:ext cx="360160" cy="360723"/>
          </a:xfrm>
          <a:prstGeom prst="ellipse">
            <a:avLst/>
          </a:prstGeom>
          <a:solidFill>
            <a:srgbClr val="FFFFFF"/>
          </a:solidFill>
          <a:ln>
            <a:solidFill>
              <a:srgbClr val="FF512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 name="Ellipse 35"/>
          <p:cNvSpPr/>
          <p:nvPr/>
        </p:nvSpPr>
        <p:spPr>
          <a:xfrm>
            <a:off x="4165601" y="2101852"/>
            <a:ext cx="361337" cy="359997"/>
          </a:xfrm>
          <a:prstGeom prst="ellipse">
            <a:avLst/>
          </a:prstGeom>
          <a:solidFill>
            <a:srgbClr val="FFFFFF"/>
          </a:solidFill>
          <a:ln>
            <a:solidFill>
              <a:srgbClr val="FF512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7" name="Ellipse 36"/>
          <p:cNvSpPr/>
          <p:nvPr/>
        </p:nvSpPr>
        <p:spPr>
          <a:xfrm>
            <a:off x="3438524" y="3422650"/>
            <a:ext cx="360000" cy="360363"/>
          </a:xfrm>
          <a:prstGeom prst="ellipse">
            <a:avLst/>
          </a:prstGeom>
          <a:solidFill>
            <a:srgbClr val="FFFFFF"/>
          </a:solidFill>
          <a:ln>
            <a:solidFill>
              <a:srgbClr val="FF512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Ellipse 39"/>
          <p:cNvSpPr/>
          <p:nvPr/>
        </p:nvSpPr>
        <p:spPr>
          <a:xfrm>
            <a:off x="6610351" y="5578475"/>
            <a:ext cx="359997" cy="360363"/>
          </a:xfrm>
          <a:prstGeom prst="ellipse">
            <a:avLst/>
          </a:prstGeom>
          <a:solidFill>
            <a:srgbClr val="FFFFFF"/>
          </a:solidFill>
          <a:ln>
            <a:solidFill>
              <a:srgbClr val="FF512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 name="Ellipse 40"/>
          <p:cNvSpPr/>
          <p:nvPr/>
        </p:nvSpPr>
        <p:spPr>
          <a:xfrm>
            <a:off x="5422899" y="4179888"/>
            <a:ext cx="360000" cy="360362"/>
          </a:xfrm>
          <a:prstGeom prst="ellipse">
            <a:avLst/>
          </a:prstGeom>
          <a:solidFill>
            <a:srgbClr val="FFFFFF"/>
          </a:solidFill>
          <a:ln>
            <a:solidFill>
              <a:srgbClr val="FF512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2" name="Ellipse 41"/>
          <p:cNvSpPr/>
          <p:nvPr/>
        </p:nvSpPr>
        <p:spPr>
          <a:xfrm>
            <a:off x="6537324" y="4540250"/>
            <a:ext cx="360000" cy="358775"/>
          </a:xfrm>
          <a:prstGeom prst="ellipse">
            <a:avLst/>
          </a:prstGeom>
          <a:solidFill>
            <a:srgbClr val="FFFFFF"/>
          </a:solidFill>
          <a:ln>
            <a:solidFill>
              <a:srgbClr val="FF512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3" name="Ellipse 42"/>
          <p:cNvSpPr/>
          <p:nvPr/>
        </p:nvSpPr>
        <p:spPr>
          <a:xfrm>
            <a:off x="6791325" y="4035425"/>
            <a:ext cx="360000" cy="360000"/>
          </a:xfrm>
          <a:prstGeom prst="ellipse">
            <a:avLst/>
          </a:prstGeom>
          <a:solidFill>
            <a:srgbClr val="FFFFFF"/>
          </a:solidFill>
          <a:ln>
            <a:solidFill>
              <a:srgbClr val="FF512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 name="Ellipse 43"/>
          <p:cNvSpPr/>
          <p:nvPr/>
        </p:nvSpPr>
        <p:spPr>
          <a:xfrm>
            <a:off x="7512049" y="2522538"/>
            <a:ext cx="360000" cy="360362"/>
          </a:xfrm>
          <a:prstGeom prst="ellipse">
            <a:avLst/>
          </a:prstGeom>
          <a:solidFill>
            <a:srgbClr val="FFFFFF"/>
          </a:solidFill>
          <a:ln>
            <a:solidFill>
              <a:srgbClr val="FF512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ZoneTexte 45"/>
          <p:cNvSpPr txBox="1"/>
          <p:nvPr/>
        </p:nvSpPr>
        <p:spPr>
          <a:xfrm>
            <a:off x="4082427" y="1775041"/>
            <a:ext cx="1485634" cy="307777"/>
          </a:xfrm>
          <a:prstGeom prst="rect">
            <a:avLst/>
          </a:prstGeom>
          <a:noFill/>
          <a:ln>
            <a:noFill/>
          </a:ln>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a:spAutoFit/>
          </a:bodyPr>
          <a:lstStyle/>
          <a:p>
            <a:pPr>
              <a:defRPr/>
            </a:pPr>
            <a:r>
              <a:rPr lang="fr-FR" sz="1400" b="1" dirty="0">
                <a:solidFill>
                  <a:schemeClr val="bg1"/>
                </a:solidFill>
                <a:latin typeface="Arial Narrow" pitchFamily="34" charset="0"/>
              </a:rPr>
              <a:t>GANIL</a:t>
            </a:r>
          </a:p>
        </p:txBody>
      </p:sp>
      <p:sp>
        <p:nvSpPr>
          <p:cNvPr id="47" name="ZoneTexte 46"/>
          <p:cNvSpPr txBox="1"/>
          <p:nvPr/>
        </p:nvSpPr>
        <p:spPr>
          <a:xfrm>
            <a:off x="5481902" y="1796577"/>
            <a:ext cx="1440160" cy="307777"/>
          </a:xfrm>
          <a:prstGeom prst="rect">
            <a:avLst/>
          </a:prstGeom>
          <a:noFill/>
          <a:ln>
            <a:noFill/>
          </a:ln>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fr-FR" sz="1400" b="1" dirty="0">
                <a:solidFill>
                  <a:schemeClr val="bg1"/>
                </a:solidFill>
                <a:latin typeface="Arial Narrow" charset="0"/>
              </a:rPr>
              <a:t>SDM </a:t>
            </a:r>
            <a:r>
              <a:rPr lang="fr-FR" sz="1400" dirty="0">
                <a:solidFill>
                  <a:schemeClr val="bg1"/>
                </a:solidFill>
                <a:latin typeface="Arial Narrow" charset="0"/>
              </a:rPr>
              <a:t>(LPNHE)  </a:t>
            </a:r>
          </a:p>
        </p:txBody>
      </p:sp>
      <p:sp>
        <p:nvSpPr>
          <p:cNvPr id="48" name="ZoneTexte 47"/>
          <p:cNvSpPr txBox="1"/>
          <p:nvPr/>
        </p:nvSpPr>
        <p:spPr>
          <a:xfrm>
            <a:off x="5663430" y="2330222"/>
            <a:ext cx="1732577" cy="738664"/>
          </a:xfrm>
          <a:prstGeom prst="rect">
            <a:avLst/>
          </a:prstGeom>
          <a:noFill/>
          <a:ln>
            <a:noFill/>
          </a:ln>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fr-FR" sz="1400" b="1" dirty="0">
                <a:solidFill>
                  <a:schemeClr val="bg1"/>
                </a:solidFill>
                <a:latin typeface="Arial Narrow" pitchFamily="34" charset="0"/>
              </a:rPr>
              <a:t>Virtual Data </a:t>
            </a:r>
          </a:p>
          <a:p>
            <a:pPr>
              <a:defRPr/>
            </a:pPr>
            <a:r>
              <a:rPr lang="fr-FR" sz="1400" dirty="0">
                <a:solidFill>
                  <a:schemeClr val="bg1"/>
                </a:solidFill>
                <a:latin typeface="Arial Narrow" pitchFamily="34" charset="0"/>
              </a:rPr>
              <a:t>(LAL-IPNO-CSNSM- IMNC-LLR) </a:t>
            </a:r>
          </a:p>
        </p:txBody>
      </p:sp>
      <p:sp>
        <p:nvSpPr>
          <p:cNvPr id="49" name="ZoneTexte 48"/>
          <p:cNvSpPr txBox="1"/>
          <p:nvPr/>
        </p:nvSpPr>
        <p:spPr>
          <a:xfrm>
            <a:off x="3204813" y="3789040"/>
            <a:ext cx="985063" cy="523220"/>
          </a:xfrm>
          <a:prstGeom prst="rect">
            <a:avLst/>
          </a:prstGeom>
          <a:noFill/>
          <a:ln>
            <a:solidFill>
              <a:srgbClr val="FF512D"/>
            </a:solidFill>
          </a:ln>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fr-FR" sz="1400" b="1" dirty="0">
                <a:solidFill>
                  <a:schemeClr val="bg1"/>
                </a:solidFill>
                <a:latin typeface="Arial Narrow" pitchFamily="34" charset="0"/>
              </a:rPr>
              <a:t>T2S</a:t>
            </a:r>
          </a:p>
          <a:p>
            <a:pPr>
              <a:defRPr/>
            </a:pPr>
            <a:r>
              <a:rPr lang="fr-FR" sz="1400" dirty="0">
                <a:solidFill>
                  <a:schemeClr val="bg1"/>
                </a:solidFill>
                <a:latin typeface="Arial Narrow" pitchFamily="34" charset="0"/>
              </a:rPr>
              <a:t>(</a:t>
            </a:r>
            <a:r>
              <a:rPr lang="fr-FR" sz="1400" dirty="0" err="1">
                <a:solidFill>
                  <a:schemeClr val="bg1"/>
                </a:solidFill>
                <a:latin typeface="Arial Narrow" pitchFamily="34" charset="0"/>
              </a:rPr>
              <a:t>Subatech</a:t>
            </a:r>
            <a:r>
              <a:rPr lang="fr-FR" sz="1400" dirty="0">
                <a:solidFill>
                  <a:schemeClr val="bg1"/>
                </a:solidFill>
                <a:latin typeface="Arial Narrow" pitchFamily="34" charset="0"/>
              </a:rPr>
              <a:t>)</a:t>
            </a:r>
          </a:p>
        </p:txBody>
      </p:sp>
      <p:sp>
        <p:nvSpPr>
          <p:cNvPr id="51" name="ZoneTexte 50"/>
          <p:cNvSpPr txBox="1"/>
          <p:nvPr/>
        </p:nvSpPr>
        <p:spPr>
          <a:xfrm>
            <a:off x="4427984" y="4293096"/>
            <a:ext cx="1294541" cy="523220"/>
          </a:xfrm>
          <a:prstGeom prst="rect">
            <a:avLst/>
          </a:prstGeom>
          <a:noFill/>
          <a:ln>
            <a:solidFill>
              <a:srgbClr val="FF512D"/>
            </a:solidFill>
          </a:ln>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fr-FR" sz="1400" b="1" dirty="0">
                <a:solidFill>
                  <a:schemeClr val="bg1"/>
                </a:solidFill>
                <a:latin typeface="Arial Narrow" pitchFamily="34" charset="0"/>
              </a:rPr>
              <a:t>AUDACE </a:t>
            </a:r>
          </a:p>
          <a:p>
            <a:pPr algn="ctr">
              <a:defRPr/>
            </a:pPr>
            <a:r>
              <a:rPr lang="fr-FR" sz="1400" dirty="0">
                <a:solidFill>
                  <a:schemeClr val="bg1"/>
                </a:solidFill>
                <a:latin typeface="Arial Narrow" pitchFamily="34" charset="0"/>
              </a:rPr>
              <a:t>(LPC)</a:t>
            </a:r>
          </a:p>
        </p:txBody>
      </p:sp>
      <p:sp>
        <p:nvSpPr>
          <p:cNvPr id="52" name="Ellipse 51"/>
          <p:cNvSpPr/>
          <p:nvPr/>
        </p:nvSpPr>
        <p:spPr>
          <a:xfrm>
            <a:off x="6084168" y="3933056"/>
            <a:ext cx="469337" cy="467997"/>
          </a:xfrm>
          <a:prstGeom prst="ellipse">
            <a:avLst/>
          </a:prstGeom>
          <a:solidFill>
            <a:srgbClr val="FF6600"/>
          </a:solidFill>
          <a:ln>
            <a:solidFill>
              <a:srgbClr val="FF512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3" name="ZoneTexte 52"/>
          <p:cNvSpPr txBox="1"/>
          <p:nvPr/>
        </p:nvSpPr>
        <p:spPr>
          <a:xfrm>
            <a:off x="5652120" y="3985319"/>
            <a:ext cx="1079480" cy="307777"/>
          </a:xfrm>
          <a:prstGeom prst="rect">
            <a:avLst/>
          </a:prstGeom>
          <a:noFill/>
          <a:ln>
            <a:solidFill>
              <a:srgbClr val="FF512D"/>
            </a:solidFill>
          </a:ln>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a:spAutoFit/>
          </a:bodyPr>
          <a:lstStyle/>
          <a:p>
            <a:pPr algn="r">
              <a:defRPr/>
            </a:pPr>
            <a:r>
              <a:rPr lang="fr-FR" sz="1400" b="1" dirty="0">
                <a:solidFill>
                  <a:schemeClr val="bg1"/>
                </a:solidFill>
                <a:latin typeface="Arial Narrow" pitchFamily="34" charset="0"/>
              </a:rPr>
              <a:t>CC –IN2P3</a:t>
            </a:r>
          </a:p>
        </p:txBody>
      </p:sp>
      <p:sp>
        <p:nvSpPr>
          <p:cNvPr id="54" name="ZoneTexte 53"/>
          <p:cNvSpPr txBox="1"/>
          <p:nvPr/>
        </p:nvSpPr>
        <p:spPr>
          <a:xfrm>
            <a:off x="6804247" y="3501008"/>
            <a:ext cx="923181" cy="523220"/>
          </a:xfrm>
          <a:prstGeom prst="rect">
            <a:avLst/>
          </a:prstGeom>
          <a:noFill/>
          <a:ln>
            <a:solidFill>
              <a:srgbClr val="FF512D"/>
            </a:solidFill>
          </a:ln>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fr-FR" sz="1400" b="1" dirty="0">
                <a:solidFill>
                  <a:schemeClr val="bg1"/>
                </a:solidFill>
                <a:latin typeface="Arial Narrow" pitchFamily="34" charset="0"/>
              </a:rPr>
              <a:t>MUST</a:t>
            </a:r>
          </a:p>
          <a:p>
            <a:pPr>
              <a:defRPr/>
            </a:pPr>
            <a:r>
              <a:rPr lang="fr-FR" sz="1400" dirty="0">
                <a:solidFill>
                  <a:schemeClr val="bg1"/>
                </a:solidFill>
                <a:latin typeface="Arial Narrow" pitchFamily="34" charset="0"/>
              </a:rPr>
              <a:t>(LAPP ) </a:t>
            </a:r>
          </a:p>
        </p:txBody>
      </p:sp>
      <p:sp>
        <p:nvSpPr>
          <p:cNvPr id="55" name="ZoneTexte 54"/>
          <p:cNvSpPr txBox="1"/>
          <p:nvPr/>
        </p:nvSpPr>
        <p:spPr>
          <a:xfrm>
            <a:off x="5568061" y="4751628"/>
            <a:ext cx="1056187" cy="523220"/>
          </a:xfrm>
          <a:prstGeom prst="rect">
            <a:avLst/>
          </a:prstGeom>
          <a:noFill/>
          <a:ln>
            <a:solidFill>
              <a:srgbClr val="FF512D"/>
            </a:solidFill>
          </a:ln>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fr-FR" sz="1400" b="1" dirty="0">
                <a:solidFill>
                  <a:schemeClr val="bg1"/>
                </a:solidFill>
                <a:latin typeface="Arial Narrow" pitchFamily="34" charset="0"/>
              </a:rPr>
              <a:t>T2 - CIMENT</a:t>
            </a:r>
          </a:p>
          <a:p>
            <a:pPr>
              <a:defRPr/>
            </a:pPr>
            <a:r>
              <a:rPr lang="fr-FR" sz="1400" dirty="0">
                <a:solidFill>
                  <a:schemeClr val="bg1"/>
                </a:solidFill>
                <a:latin typeface="Arial Narrow" pitchFamily="34" charset="0"/>
              </a:rPr>
              <a:t>(LPSC )</a:t>
            </a:r>
          </a:p>
        </p:txBody>
      </p:sp>
      <p:sp>
        <p:nvSpPr>
          <p:cNvPr id="57" name="ZoneTexte 56"/>
          <p:cNvSpPr txBox="1"/>
          <p:nvPr/>
        </p:nvSpPr>
        <p:spPr>
          <a:xfrm>
            <a:off x="6948264" y="5641503"/>
            <a:ext cx="864096" cy="523220"/>
          </a:xfrm>
          <a:prstGeom prst="rect">
            <a:avLst/>
          </a:prstGeom>
          <a:noFill/>
          <a:ln>
            <a:solidFill>
              <a:srgbClr val="FF512D"/>
            </a:solidFill>
          </a:ln>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fr-FR" sz="1400" b="1" dirty="0">
                <a:solidFill>
                  <a:schemeClr val="bg1"/>
                </a:solidFill>
                <a:latin typeface="Arial Narrow" pitchFamily="34" charset="0"/>
              </a:rPr>
              <a:t>M3AMU</a:t>
            </a:r>
          </a:p>
          <a:p>
            <a:pPr>
              <a:defRPr/>
            </a:pPr>
            <a:r>
              <a:rPr lang="fr-FR" sz="1400" dirty="0">
                <a:solidFill>
                  <a:schemeClr val="bg1"/>
                </a:solidFill>
                <a:latin typeface="Arial Narrow" pitchFamily="34" charset="0"/>
              </a:rPr>
              <a:t>(CPPM)</a:t>
            </a:r>
          </a:p>
        </p:txBody>
      </p:sp>
      <p:sp>
        <p:nvSpPr>
          <p:cNvPr id="59" name="ZoneTexte 58"/>
          <p:cNvSpPr txBox="1"/>
          <p:nvPr/>
        </p:nvSpPr>
        <p:spPr>
          <a:xfrm>
            <a:off x="7956376" y="2564904"/>
            <a:ext cx="871950" cy="523220"/>
          </a:xfrm>
          <a:prstGeom prst="rect">
            <a:avLst/>
          </a:prstGeom>
          <a:noFill/>
          <a:ln>
            <a:noFill/>
          </a:ln>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fr-FR" sz="1400" b="1" dirty="0">
                <a:solidFill>
                  <a:schemeClr val="bg1"/>
                </a:solidFill>
                <a:latin typeface="Arial Narrow" pitchFamily="34" charset="0"/>
              </a:rPr>
              <a:t>SCIGNE</a:t>
            </a:r>
          </a:p>
          <a:p>
            <a:pPr>
              <a:defRPr/>
            </a:pPr>
            <a:r>
              <a:rPr lang="fr-FR" sz="1400" dirty="0">
                <a:solidFill>
                  <a:schemeClr val="bg1"/>
                </a:solidFill>
                <a:latin typeface="Arial Narrow" pitchFamily="34" charset="0"/>
              </a:rPr>
              <a:t>(IPHC) </a:t>
            </a:r>
          </a:p>
        </p:txBody>
      </p:sp>
      <p:grpSp>
        <p:nvGrpSpPr>
          <p:cNvPr id="8253" name="Grouper 5"/>
          <p:cNvGrpSpPr>
            <a:grpSpLocks/>
          </p:cNvGrpSpPr>
          <p:nvPr/>
        </p:nvGrpSpPr>
        <p:grpSpPr bwMode="auto">
          <a:xfrm>
            <a:off x="1588" y="6369050"/>
            <a:ext cx="9144000" cy="495300"/>
            <a:chOff x="1063" y="6373816"/>
            <a:chExt cx="9144000" cy="494690"/>
          </a:xfrm>
        </p:grpSpPr>
        <p:pic>
          <p:nvPicPr>
            <p:cNvPr id="8256" name="Image 4"/>
            <p:cNvPicPr>
              <a:picLocks noChangeAspect="1"/>
            </p:cNvPicPr>
            <p:nvPr/>
          </p:nvPicPr>
          <p:blipFill>
            <a:blip r:embed="rId4">
              <a:extLst>
                <a:ext uri="{28A0092B-C50C-407E-A947-70E740481C1C}">
                  <a14:useLocalDpi xmlns:a14="http://schemas.microsoft.com/office/drawing/2010/main" val="0"/>
                </a:ext>
              </a:extLst>
            </a:blip>
            <a:srcRect l="398" t="23212" b="20467"/>
            <a:stretch>
              <a:fillRect/>
            </a:stretch>
          </p:blipFill>
          <p:spPr bwMode="auto">
            <a:xfrm>
              <a:off x="1063" y="6373816"/>
              <a:ext cx="9144000" cy="49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7" name="Image 7"/>
            <p:cNvPicPr>
              <a:picLocks noChangeAspect="1"/>
            </p:cNvPicPr>
            <p:nvPr/>
          </p:nvPicPr>
          <p:blipFill>
            <a:blip r:embed="rId4">
              <a:extLst>
                <a:ext uri="{28A0092B-C50C-407E-A947-70E740481C1C}">
                  <a14:useLocalDpi xmlns:a14="http://schemas.microsoft.com/office/drawing/2010/main" val="0"/>
                </a:ext>
              </a:extLst>
            </a:blip>
            <a:srcRect l="20691" r="3683"/>
            <a:stretch>
              <a:fillRect/>
            </a:stretch>
          </p:blipFill>
          <p:spPr bwMode="auto">
            <a:xfrm>
              <a:off x="323526" y="6381326"/>
              <a:ext cx="4139843" cy="46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 name="Ellipse 63">
            <a:extLst>
              <a:ext uri="{FF2B5EF4-FFF2-40B4-BE49-F238E27FC236}">
                <a16:creationId xmlns:a16="http://schemas.microsoft.com/office/drawing/2014/main" xmlns="" id="{B8947020-D4B9-1F45-93E6-37887AEB08D9}"/>
              </a:ext>
            </a:extLst>
          </p:cNvPr>
          <p:cNvSpPr/>
          <p:nvPr/>
        </p:nvSpPr>
        <p:spPr>
          <a:xfrm>
            <a:off x="5212130" y="1988157"/>
            <a:ext cx="360160" cy="360723"/>
          </a:xfrm>
          <a:prstGeom prst="ellipse">
            <a:avLst/>
          </a:prstGeom>
          <a:solidFill>
            <a:srgbClr val="FFFFFF"/>
          </a:solidFill>
          <a:ln>
            <a:solidFill>
              <a:srgbClr val="FF512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6" name="ZoneTexte 65">
            <a:extLst>
              <a:ext uri="{FF2B5EF4-FFF2-40B4-BE49-F238E27FC236}">
                <a16:creationId xmlns:a16="http://schemas.microsoft.com/office/drawing/2014/main" xmlns="" id="{E8324119-6945-E548-B88D-6557BD434D78}"/>
              </a:ext>
            </a:extLst>
          </p:cNvPr>
          <p:cNvSpPr txBox="1"/>
          <p:nvPr/>
        </p:nvSpPr>
        <p:spPr>
          <a:xfrm>
            <a:off x="5573176" y="1996235"/>
            <a:ext cx="1440160" cy="307777"/>
          </a:xfrm>
          <a:prstGeom prst="rect">
            <a:avLst/>
          </a:prstGeom>
          <a:noFill/>
          <a:ln>
            <a:noFill/>
          </a:ln>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fr-FR" sz="1400" b="1" dirty="0" err="1">
                <a:solidFill>
                  <a:schemeClr val="bg1"/>
                </a:solidFill>
                <a:latin typeface="Arial Narrow" charset="0"/>
              </a:rPr>
              <a:t>FACe</a:t>
            </a:r>
            <a:r>
              <a:rPr lang="fr-FR" sz="1400" b="1" dirty="0">
                <a:solidFill>
                  <a:schemeClr val="bg1"/>
                </a:solidFill>
                <a:latin typeface="Arial Narrow" charset="0"/>
              </a:rPr>
              <a:t> </a:t>
            </a:r>
            <a:r>
              <a:rPr lang="fr-FR" sz="1400" dirty="0">
                <a:solidFill>
                  <a:schemeClr val="bg1"/>
                </a:solidFill>
                <a:latin typeface="Arial Narrow" charset="0"/>
              </a:rPr>
              <a:t>(APC)  </a:t>
            </a:r>
          </a:p>
        </p:txBody>
      </p:sp>
      <p:cxnSp>
        <p:nvCxnSpPr>
          <p:cNvPr id="67" name="Connecteur droit 66">
            <a:extLst>
              <a:ext uri="{FF2B5EF4-FFF2-40B4-BE49-F238E27FC236}">
                <a16:creationId xmlns:a16="http://schemas.microsoft.com/office/drawing/2014/main" xmlns="" id="{16028CC3-0D2C-9541-B38C-B77157DECECE}"/>
              </a:ext>
            </a:extLst>
          </p:cNvPr>
          <p:cNvCxnSpPr>
            <a:cxnSpLocks/>
          </p:cNvCxnSpPr>
          <p:nvPr/>
        </p:nvCxnSpPr>
        <p:spPr>
          <a:xfrm>
            <a:off x="5477299" y="2336990"/>
            <a:ext cx="750885" cy="1648329"/>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xmlns="" id="{0CE37734-5D96-CD40-A919-4451C3E13D85}"/>
              </a:ext>
            </a:extLst>
          </p:cNvPr>
          <p:cNvSpPr/>
          <p:nvPr/>
        </p:nvSpPr>
        <p:spPr>
          <a:xfrm>
            <a:off x="-18130" y="3422650"/>
            <a:ext cx="2502863" cy="2308324"/>
          </a:xfrm>
          <a:prstGeom prst="rect">
            <a:avLst/>
          </a:prstGeom>
        </p:spPr>
        <p:txBody>
          <a:bodyPr wrap="square">
            <a:spAutoFit/>
          </a:bodyPr>
          <a:lstStyle/>
          <a:p>
            <a:r>
              <a:rPr lang="en-GB" b="1" dirty="0">
                <a:solidFill>
                  <a:schemeClr val="bg1"/>
                </a:solidFill>
              </a:rPr>
              <a:t>Grid infrastructure federated through WLCG and France Grille</a:t>
            </a:r>
          </a:p>
          <a:p>
            <a:pPr marL="285750" indent="-285750">
              <a:buFontTx/>
              <a:buChar char="-"/>
            </a:pPr>
            <a:r>
              <a:rPr lang="en-GB" b="1" dirty="0">
                <a:solidFill>
                  <a:schemeClr val="bg1"/>
                </a:solidFill>
              </a:rPr>
              <a:t>Participation in the development of EOSC</a:t>
            </a:r>
          </a:p>
          <a:p>
            <a:pPr marL="285750" indent="-285750">
              <a:buFontTx/>
              <a:buChar char="-"/>
            </a:pPr>
            <a:r>
              <a:rPr lang="en-GB" b="1" dirty="0">
                <a:solidFill>
                  <a:schemeClr val="bg1"/>
                </a:solidFill>
              </a:rPr>
              <a:t>Collaboration with HPC centres</a:t>
            </a:r>
          </a:p>
        </p:txBody>
      </p:sp>
    </p:spTree>
    <p:extLst>
      <p:ext uri="{BB962C8B-B14F-4D97-AF65-F5344CB8AC3E}">
        <p14:creationId xmlns:p14="http://schemas.microsoft.com/office/powerpoint/2010/main" val="383570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r>
              <a:rPr lang="fr-FR" dirty="0" smtClean="0"/>
              <a:t>Pyramide Open Science</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2</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sp>
        <p:nvSpPr>
          <p:cNvPr id="9" name="Triangle isocèle 8" title="Test"/>
          <p:cNvSpPr/>
          <p:nvPr/>
        </p:nvSpPr>
        <p:spPr>
          <a:xfrm>
            <a:off x="1187624" y="980728"/>
            <a:ext cx="6408712" cy="489654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ZoneTexte 11"/>
          <p:cNvSpPr txBox="1"/>
          <p:nvPr/>
        </p:nvSpPr>
        <p:spPr>
          <a:xfrm>
            <a:off x="3491880" y="2636912"/>
            <a:ext cx="1874882" cy="461665"/>
          </a:xfrm>
          <a:prstGeom prst="rect">
            <a:avLst/>
          </a:prstGeom>
          <a:noFill/>
        </p:spPr>
        <p:txBody>
          <a:bodyPr wrap="none" rtlCol="0">
            <a:spAutoFit/>
          </a:bodyPr>
          <a:lstStyle/>
          <a:p>
            <a:r>
              <a:rPr lang="fr-FR" sz="2400" dirty="0" smtClean="0">
                <a:solidFill>
                  <a:srgbClr val="FFFF00"/>
                </a:solidFill>
              </a:rPr>
              <a:t>Open Science</a:t>
            </a:r>
            <a:endParaRPr lang="fr-FR" sz="2400" dirty="0">
              <a:solidFill>
                <a:srgbClr val="FFFF00"/>
              </a:solidFill>
            </a:endParaRPr>
          </a:p>
        </p:txBody>
      </p:sp>
    </p:spTree>
    <p:extLst>
      <p:ext uri="{BB962C8B-B14F-4D97-AF65-F5344CB8AC3E}">
        <p14:creationId xmlns:p14="http://schemas.microsoft.com/office/powerpoint/2010/main" val="26924223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pPr marL="342900" indent="-342900"/>
            <a:r>
              <a:rPr lang="fr-FR" dirty="0"/>
              <a:t>Activités </a:t>
            </a:r>
            <a:r>
              <a:rPr lang="fr-FR" dirty="0" smtClean="0"/>
              <a:t>clés: EOSC</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29</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sp>
        <p:nvSpPr>
          <p:cNvPr id="9" name="ZoneTexte 8"/>
          <p:cNvSpPr txBox="1"/>
          <p:nvPr/>
        </p:nvSpPr>
        <p:spPr>
          <a:xfrm>
            <a:off x="755576" y="1556792"/>
            <a:ext cx="7468711" cy="3693319"/>
          </a:xfrm>
          <a:prstGeom prst="rect">
            <a:avLst/>
          </a:prstGeom>
          <a:noFill/>
        </p:spPr>
        <p:txBody>
          <a:bodyPr wrap="none" rtlCol="0">
            <a:spAutoFit/>
          </a:bodyPr>
          <a:lstStyle/>
          <a:p>
            <a:pPr>
              <a:lnSpc>
                <a:spcPct val="150000"/>
              </a:lnSpc>
            </a:pPr>
            <a:r>
              <a:rPr lang="en-GB" dirty="0">
                <a:hlinkClick r:id="rId2"/>
              </a:rPr>
              <a:t>European Open Science Cloud </a:t>
            </a:r>
            <a:r>
              <a:rPr lang="en-GB" dirty="0"/>
              <a:t>(EOSC)</a:t>
            </a:r>
          </a:p>
          <a:p>
            <a:pPr marL="285750" indent="-285750">
              <a:lnSpc>
                <a:spcPct val="150000"/>
              </a:lnSpc>
              <a:buFont typeface="Arial"/>
              <a:buChar char="•"/>
            </a:pPr>
            <a:r>
              <a:rPr lang="fr-FR" dirty="0"/>
              <a:t>Accès pour tous les chercheurs européens aux e-infrastructures et services</a:t>
            </a:r>
          </a:p>
          <a:p>
            <a:pPr marL="285750" indent="-285750">
              <a:lnSpc>
                <a:spcPct val="150000"/>
              </a:lnSpc>
              <a:buFont typeface="Arial"/>
              <a:buChar char="•"/>
            </a:pPr>
            <a:r>
              <a:rPr lang="fr-FR" dirty="0"/>
              <a:t>Relier les infrastructures / services existants</a:t>
            </a:r>
          </a:p>
          <a:p>
            <a:pPr marL="285750" indent="-285750">
              <a:lnSpc>
                <a:spcPct val="150000"/>
              </a:lnSpc>
              <a:buFont typeface="Arial"/>
              <a:buChar char="•"/>
            </a:pPr>
            <a:endParaRPr lang="en-GB" dirty="0"/>
          </a:p>
          <a:p>
            <a:pPr>
              <a:lnSpc>
                <a:spcPct val="150000"/>
              </a:lnSpc>
            </a:pPr>
            <a:r>
              <a:rPr lang="fr-FR" dirty="0"/>
              <a:t>Défis :</a:t>
            </a:r>
          </a:p>
          <a:p>
            <a:pPr marL="342900" indent="-342900">
              <a:lnSpc>
                <a:spcPct val="150000"/>
              </a:lnSpc>
              <a:buFont typeface="Arial"/>
              <a:buChar char="•"/>
            </a:pPr>
            <a:r>
              <a:rPr lang="en-GB" i="1" dirty="0"/>
              <a:t>Business and governance model</a:t>
            </a:r>
          </a:p>
          <a:p>
            <a:pPr marL="342900" indent="-342900">
              <a:lnSpc>
                <a:spcPct val="150000"/>
              </a:lnSpc>
              <a:buFont typeface="Arial"/>
              <a:buChar char="•"/>
            </a:pPr>
            <a:r>
              <a:rPr lang="fr-FR" dirty="0"/>
              <a:t>Différentes communautés, cultures, infrastructures</a:t>
            </a:r>
            <a:r>
              <a:rPr lang="en-GB" dirty="0"/>
              <a:t> </a:t>
            </a:r>
            <a:r>
              <a:rPr lang="en-GB" dirty="0">
                <a:sym typeface="Wingdings"/>
              </a:rPr>
              <a:t> </a:t>
            </a:r>
            <a:r>
              <a:rPr lang="en-GB" b="1" dirty="0" err="1">
                <a:sym typeface="Wingdings"/>
              </a:rPr>
              <a:t>interoperabilité</a:t>
            </a:r>
            <a:endParaRPr lang="en-GB" b="1" dirty="0"/>
          </a:p>
          <a:p>
            <a:pPr marL="285750" indent="-285750">
              <a:lnSpc>
                <a:spcPct val="150000"/>
              </a:lnSpc>
              <a:buFont typeface="Arial"/>
              <a:buChar char="•"/>
            </a:pPr>
            <a:r>
              <a:rPr lang="en-GB" dirty="0"/>
              <a:t> </a:t>
            </a:r>
            <a:r>
              <a:rPr lang="en-GB" dirty="0" err="1"/>
              <a:t>Barrières</a:t>
            </a:r>
            <a:r>
              <a:rPr lang="en-GB" dirty="0"/>
              <a:t> </a:t>
            </a:r>
            <a:r>
              <a:rPr lang="en-GB" dirty="0" err="1"/>
              <a:t>sociales</a:t>
            </a:r>
            <a:r>
              <a:rPr lang="en-GB" dirty="0"/>
              <a:t> et </a:t>
            </a:r>
            <a:r>
              <a:rPr lang="en-GB" dirty="0" err="1"/>
              <a:t>culturelles</a:t>
            </a:r>
            <a:endParaRPr lang="en-GB" dirty="0"/>
          </a:p>
          <a:p>
            <a:endParaRPr lang="fr-FR" dirty="0"/>
          </a:p>
        </p:txBody>
      </p:sp>
      <p:pic>
        <p:nvPicPr>
          <p:cNvPr id="11" name="Image 10" descr="Screen Shot 2017-08-04 at 10.40.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2564904"/>
            <a:ext cx="1907828" cy="1345700"/>
          </a:xfrm>
          <a:prstGeom prst="rect">
            <a:avLst/>
          </a:prstGeom>
        </p:spPr>
      </p:pic>
      <p:pic>
        <p:nvPicPr>
          <p:cNvPr id="12" name="Image 11"/>
          <p:cNvPicPr>
            <a:picLocks noChangeAspect="1"/>
          </p:cNvPicPr>
          <p:nvPr/>
        </p:nvPicPr>
        <p:blipFill>
          <a:blip r:embed="rId4"/>
          <a:stretch>
            <a:fillRect/>
          </a:stretch>
        </p:blipFill>
        <p:spPr>
          <a:xfrm>
            <a:off x="7380312" y="260648"/>
            <a:ext cx="1587500" cy="1054100"/>
          </a:xfrm>
          <a:prstGeom prst="rect">
            <a:avLst/>
          </a:prstGeom>
        </p:spPr>
      </p:pic>
      <p:pic>
        <p:nvPicPr>
          <p:cNvPr id="13" name="Image 12" descr="Screen Shot 2018-06-14 at 10.22.5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264" y="4680520"/>
            <a:ext cx="1706693" cy="1700808"/>
          </a:xfrm>
          <a:prstGeom prst="rect">
            <a:avLst/>
          </a:prstGeom>
        </p:spPr>
      </p:pic>
    </p:spTree>
    <p:extLst>
      <p:ext uri="{BB962C8B-B14F-4D97-AF65-F5344CB8AC3E}">
        <p14:creationId xmlns:p14="http://schemas.microsoft.com/office/powerpoint/2010/main" val="3053836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pPr marL="342900" indent="-342900"/>
            <a:r>
              <a:rPr lang="fr-FR" dirty="0" smtClean="0"/>
              <a:t>EOSC, préparation</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30</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sp>
        <p:nvSpPr>
          <p:cNvPr id="9" name="ZoneTexte 8"/>
          <p:cNvSpPr txBox="1"/>
          <p:nvPr/>
        </p:nvSpPr>
        <p:spPr>
          <a:xfrm>
            <a:off x="755576" y="1556792"/>
            <a:ext cx="7920880" cy="4224234"/>
          </a:xfrm>
          <a:prstGeom prst="rect">
            <a:avLst/>
          </a:prstGeom>
          <a:noFill/>
        </p:spPr>
        <p:txBody>
          <a:bodyPr wrap="square" rtlCol="0">
            <a:spAutoFit/>
          </a:bodyPr>
          <a:lstStyle/>
          <a:p>
            <a:pPr marL="342900" indent="-342900">
              <a:lnSpc>
                <a:spcPct val="150000"/>
              </a:lnSpc>
              <a:buFont typeface="Arial"/>
              <a:buChar char="•"/>
            </a:pPr>
            <a:r>
              <a:rPr lang="fr-FR" dirty="0" smtClean="0"/>
              <a:t>grand programme européen: nécessité d'évaluer ce qui est nécessaire, comment le mettre en œuvre</a:t>
            </a:r>
          </a:p>
          <a:p>
            <a:pPr>
              <a:lnSpc>
                <a:spcPct val="150000"/>
              </a:lnSpc>
            </a:pPr>
            <a:r>
              <a:rPr lang="fr-FR" dirty="0" err="1" smtClean="0"/>
              <a:t>EOSCpilot</a:t>
            </a:r>
            <a:r>
              <a:rPr lang="fr-FR" dirty="0" smtClean="0"/>
              <a:t> (2017-2018; 70 partenaires, 10 M€): </a:t>
            </a:r>
          </a:p>
          <a:p>
            <a:pPr marL="342900" indent="-342900">
              <a:lnSpc>
                <a:spcPct val="150000"/>
              </a:lnSpc>
              <a:buFont typeface="Arial"/>
              <a:buChar char="•"/>
            </a:pPr>
            <a:r>
              <a:rPr lang="fr-FR" dirty="0" smtClean="0"/>
              <a:t>comment EOSC peut-il fonctionner? </a:t>
            </a:r>
          </a:p>
          <a:p>
            <a:pPr marL="342900" indent="-342900">
              <a:lnSpc>
                <a:spcPct val="150000"/>
              </a:lnSpc>
              <a:buFont typeface="Arial"/>
              <a:buChar char="•"/>
            </a:pPr>
            <a:r>
              <a:rPr lang="fr-FR" dirty="0" smtClean="0"/>
              <a:t>Quelle gouvernance? </a:t>
            </a:r>
          </a:p>
          <a:p>
            <a:pPr marL="342900" indent="-342900">
              <a:lnSpc>
                <a:spcPct val="150000"/>
              </a:lnSpc>
              <a:buFont typeface="Arial"/>
              <a:buChar char="•"/>
            </a:pPr>
            <a:r>
              <a:rPr lang="fr-FR" dirty="0" smtClean="0"/>
              <a:t>Comment partager des données et des infrastructures?</a:t>
            </a:r>
          </a:p>
          <a:p>
            <a:pPr marL="342900" indent="-342900">
              <a:lnSpc>
                <a:spcPct val="150000"/>
              </a:lnSpc>
              <a:buFont typeface="Arial"/>
              <a:buChar char="•"/>
            </a:pPr>
            <a:r>
              <a:rPr lang="fr-FR" dirty="0" smtClean="0"/>
              <a:t>IN2P3 responsable de </a:t>
            </a:r>
            <a:r>
              <a:rPr lang="fr-FR" i="1" dirty="0" err="1" smtClean="0"/>
              <a:t>work</a:t>
            </a:r>
            <a:r>
              <a:rPr lang="fr-FR" i="1" dirty="0" smtClean="0"/>
              <a:t> package </a:t>
            </a:r>
            <a:r>
              <a:rPr lang="fr-FR" dirty="0" smtClean="0"/>
              <a:t>interopérabilité (données &amp; infra)</a:t>
            </a:r>
          </a:p>
          <a:p>
            <a:pPr>
              <a:lnSpc>
                <a:spcPct val="150000"/>
              </a:lnSpc>
            </a:pPr>
            <a:r>
              <a:rPr lang="fr-FR" dirty="0" smtClean="0"/>
              <a:t>EOSC-hub (2018-2020, &gt;100 partenaires , 30 M€):</a:t>
            </a:r>
          </a:p>
          <a:p>
            <a:pPr marL="285750" indent="-285750">
              <a:lnSpc>
                <a:spcPct val="150000"/>
              </a:lnSpc>
              <a:buFont typeface="Arial"/>
              <a:buChar char="•"/>
            </a:pPr>
            <a:r>
              <a:rPr lang="fr-FR" dirty="0" smtClean="0"/>
              <a:t>premier ensemble de services offerts de manière EOSC</a:t>
            </a:r>
          </a:p>
          <a:p>
            <a:endParaRPr lang="fr-FR" dirty="0"/>
          </a:p>
        </p:txBody>
      </p:sp>
      <p:pic>
        <p:nvPicPr>
          <p:cNvPr id="12" name="Image 11"/>
          <p:cNvPicPr>
            <a:picLocks noChangeAspect="1"/>
          </p:cNvPicPr>
          <p:nvPr/>
        </p:nvPicPr>
        <p:blipFill>
          <a:blip r:embed="rId2"/>
          <a:stretch>
            <a:fillRect/>
          </a:stretch>
        </p:blipFill>
        <p:spPr>
          <a:xfrm>
            <a:off x="7380312" y="260648"/>
            <a:ext cx="1587500" cy="1054100"/>
          </a:xfrm>
          <a:prstGeom prst="rect">
            <a:avLst/>
          </a:prstGeom>
        </p:spPr>
      </p:pic>
      <p:pic>
        <p:nvPicPr>
          <p:cNvPr id="7" name="Image 6" descr="logo_EOSC-hu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4725144"/>
            <a:ext cx="2685982" cy="2136577"/>
          </a:xfrm>
          <a:prstGeom prst="rect">
            <a:avLst/>
          </a:prstGeom>
        </p:spPr>
      </p:pic>
      <p:pic>
        <p:nvPicPr>
          <p:cNvPr id="8" name="Image 7" descr="logo_EOSCpilo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7494" y="2120094"/>
            <a:ext cx="1642978" cy="1740954"/>
          </a:xfrm>
          <a:prstGeom prst="rect">
            <a:avLst/>
          </a:prstGeom>
        </p:spPr>
      </p:pic>
    </p:spTree>
    <p:extLst>
      <p:ext uri="{BB962C8B-B14F-4D97-AF65-F5344CB8AC3E}">
        <p14:creationId xmlns:p14="http://schemas.microsoft.com/office/powerpoint/2010/main" val="2068740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pPr marL="342900" indent="-342900"/>
            <a:r>
              <a:rPr lang="fr-FR" dirty="0" smtClean="0"/>
              <a:t>EOSC, prochaines étapes</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31</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sp>
        <p:nvSpPr>
          <p:cNvPr id="9" name="ZoneTexte 8"/>
          <p:cNvSpPr txBox="1"/>
          <p:nvPr/>
        </p:nvSpPr>
        <p:spPr>
          <a:xfrm>
            <a:off x="467544" y="1556792"/>
            <a:ext cx="8674169" cy="2977739"/>
          </a:xfrm>
          <a:prstGeom prst="rect">
            <a:avLst/>
          </a:prstGeom>
          <a:noFill/>
        </p:spPr>
        <p:txBody>
          <a:bodyPr wrap="none" rtlCol="0">
            <a:spAutoFit/>
          </a:bodyPr>
          <a:lstStyle/>
          <a:p>
            <a:pPr marL="342900" indent="-342900">
              <a:lnSpc>
                <a:spcPct val="150000"/>
              </a:lnSpc>
              <a:buFont typeface="Arial"/>
              <a:buChar char="•"/>
            </a:pPr>
            <a:r>
              <a:rPr lang="fr-FR" dirty="0" smtClean="0"/>
              <a:t>Été / automne 2018: négociations CE et États membres sur financement / gouvernance</a:t>
            </a:r>
          </a:p>
          <a:p>
            <a:pPr marL="342900" indent="-342900">
              <a:lnSpc>
                <a:spcPct val="150000"/>
              </a:lnSpc>
              <a:buFont typeface="Arial"/>
              <a:buChar char="•"/>
            </a:pPr>
            <a:r>
              <a:rPr lang="fr-FR" dirty="0" smtClean="0">
                <a:hlinkClick r:id="rId2"/>
              </a:rPr>
              <a:t>Lancement d’EOSC </a:t>
            </a:r>
            <a:r>
              <a:rPr lang="fr-FR" dirty="0" smtClean="0"/>
              <a:t> 23 Novembre 2018 (Vienne)</a:t>
            </a:r>
          </a:p>
          <a:p>
            <a:pPr marL="342900" indent="-342900">
              <a:lnSpc>
                <a:spcPct val="150000"/>
              </a:lnSpc>
              <a:buFont typeface="Arial"/>
              <a:buChar char="•"/>
            </a:pPr>
            <a:r>
              <a:rPr lang="fr-FR" dirty="0" smtClean="0"/>
              <a:t>le lancement inclut l'ouverture officielle du portail EOSC</a:t>
            </a:r>
          </a:p>
          <a:p>
            <a:pPr marL="342900" indent="-342900">
              <a:lnSpc>
                <a:spcPct val="150000"/>
              </a:lnSpc>
              <a:buFont typeface="Arial"/>
              <a:buChar char="•"/>
            </a:pPr>
            <a:r>
              <a:rPr lang="fr-FR" dirty="0" smtClean="0"/>
              <a:t>2019 – 2020: Phase de mise en œuvre de l'EOSC</a:t>
            </a:r>
          </a:p>
          <a:p>
            <a:pPr marL="342900" indent="-342900">
              <a:lnSpc>
                <a:spcPct val="150000"/>
              </a:lnSpc>
              <a:buFont typeface="Arial"/>
              <a:buChar char="•"/>
            </a:pPr>
            <a:r>
              <a:rPr lang="fr-FR" dirty="0" smtClean="0"/>
              <a:t>INFRAEOSC-2018-2019 (gouvernance)</a:t>
            </a:r>
          </a:p>
          <a:p>
            <a:pPr>
              <a:lnSpc>
                <a:spcPct val="150000"/>
              </a:lnSpc>
            </a:pPr>
            <a:endParaRPr lang="fr-FR" dirty="0" smtClean="0"/>
          </a:p>
          <a:p>
            <a:pPr marL="342900" indent="-342900">
              <a:lnSpc>
                <a:spcPct val="150000"/>
              </a:lnSpc>
              <a:buFont typeface="Arial"/>
              <a:buChar char="•"/>
            </a:pPr>
            <a:r>
              <a:rPr lang="fr-FR" dirty="0"/>
              <a:t>Après 2020: EOSC entièrement (?) </a:t>
            </a:r>
            <a:r>
              <a:rPr lang="fr-FR" dirty="0" smtClean="0"/>
              <a:t>fonctionnel</a:t>
            </a:r>
            <a:endParaRPr lang="fr-FR" dirty="0"/>
          </a:p>
        </p:txBody>
      </p:sp>
      <p:pic>
        <p:nvPicPr>
          <p:cNvPr id="12" name="Image 11"/>
          <p:cNvPicPr>
            <a:picLocks noChangeAspect="1"/>
          </p:cNvPicPr>
          <p:nvPr/>
        </p:nvPicPr>
        <p:blipFill>
          <a:blip r:embed="rId3"/>
          <a:stretch>
            <a:fillRect/>
          </a:stretch>
        </p:blipFill>
        <p:spPr>
          <a:xfrm>
            <a:off x="7380312" y="260648"/>
            <a:ext cx="1587500" cy="1054100"/>
          </a:xfrm>
          <a:prstGeom prst="rect">
            <a:avLst/>
          </a:prstGeom>
        </p:spPr>
      </p:pic>
      <p:pic>
        <p:nvPicPr>
          <p:cNvPr id="10" name="Image 9" descr="Screen Shot 2018-06-14 at 10.22.5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5747" y="2664296"/>
            <a:ext cx="1706693" cy="1700808"/>
          </a:xfrm>
          <a:prstGeom prst="rect">
            <a:avLst/>
          </a:prstGeom>
        </p:spPr>
      </p:pic>
      <p:pic>
        <p:nvPicPr>
          <p:cNvPr id="7" name="Image 6"/>
          <p:cNvPicPr>
            <a:picLocks noChangeAspect="1"/>
          </p:cNvPicPr>
          <p:nvPr/>
        </p:nvPicPr>
        <p:blipFill>
          <a:blip r:embed="rId5"/>
          <a:stretch>
            <a:fillRect/>
          </a:stretch>
        </p:blipFill>
        <p:spPr>
          <a:xfrm>
            <a:off x="4211960" y="5085184"/>
            <a:ext cx="2123728" cy="1177036"/>
          </a:xfrm>
          <a:prstGeom prst="rect">
            <a:avLst/>
          </a:prstGeom>
        </p:spPr>
      </p:pic>
    </p:spTree>
    <p:extLst>
      <p:ext uri="{BB962C8B-B14F-4D97-AF65-F5344CB8AC3E}">
        <p14:creationId xmlns:p14="http://schemas.microsoft.com/office/powerpoint/2010/main" val="1773921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r>
              <a:rPr lang="fr-FR" dirty="0" smtClean="0"/>
              <a:t>Pyramide Open Science</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3</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sp>
        <p:nvSpPr>
          <p:cNvPr id="9" name="Triangle isocèle 8" title="Test"/>
          <p:cNvSpPr/>
          <p:nvPr/>
        </p:nvSpPr>
        <p:spPr>
          <a:xfrm>
            <a:off x="1187624" y="980728"/>
            <a:ext cx="6408712" cy="489654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ZoneTexte 11"/>
          <p:cNvSpPr txBox="1"/>
          <p:nvPr/>
        </p:nvSpPr>
        <p:spPr>
          <a:xfrm>
            <a:off x="3491880" y="2636912"/>
            <a:ext cx="1874882" cy="461665"/>
          </a:xfrm>
          <a:prstGeom prst="rect">
            <a:avLst/>
          </a:prstGeom>
          <a:noFill/>
        </p:spPr>
        <p:txBody>
          <a:bodyPr wrap="none" rtlCol="0">
            <a:spAutoFit/>
          </a:bodyPr>
          <a:lstStyle/>
          <a:p>
            <a:r>
              <a:rPr lang="fr-FR" sz="2400" dirty="0" smtClean="0">
                <a:solidFill>
                  <a:srgbClr val="FFFF00"/>
                </a:solidFill>
              </a:rPr>
              <a:t>Open Science</a:t>
            </a:r>
            <a:endParaRPr lang="fr-FR" sz="2400" dirty="0">
              <a:solidFill>
                <a:srgbClr val="FFFF00"/>
              </a:solidFill>
            </a:endParaRPr>
          </a:p>
        </p:txBody>
      </p:sp>
      <p:sp>
        <p:nvSpPr>
          <p:cNvPr id="7" name="ZoneTexte 6"/>
          <p:cNvSpPr txBox="1"/>
          <p:nvPr/>
        </p:nvSpPr>
        <p:spPr>
          <a:xfrm>
            <a:off x="2123728" y="3629923"/>
            <a:ext cx="4608512" cy="2031325"/>
          </a:xfrm>
          <a:prstGeom prst="rect">
            <a:avLst/>
          </a:prstGeom>
          <a:noFill/>
        </p:spPr>
        <p:txBody>
          <a:bodyPr wrap="square" rtlCol="0">
            <a:spAutoFit/>
          </a:bodyPr>
          <a:lstStyle/>
          <a:p>
            <a:pPr algn="ctr"/>
            <a:r>
              <a:rPr lang="fr-FR" dirty="0" smtClean="0">
                <a:solidFill>
                  <a:srgbClr val="FFFF00"/>
                </a:solidFill>
              </a:rPr>
              <a:t>Accès pour tous les chercheurs </a:t>
            </a:r>
          </a:p>
          <a:p>
            <a:pPr algn="ctr"/>
            <a:r>
              <a:rPr lang="fr-FR" dirty="0" smtClean="0">
                <a:solidFill>
                  <a:srgbClr val="FFFF00"/>
                </a:solidFill>
              </a:rPr>
              <a:t>au données scientifique, expertise,</a:t>
            </a:r>
          </a:p>
          <a:p>
            <a:pPr algn="ctr"/>
            <a:r>
              <a:rPr lang="fr-FR" dirty="0" smtClean="0">
                <a:solidFill>
                  <a:srgbClr val="FFFF00"/>
                </a:solidFill>
              </a:rPr>
              <a:t> et documentations. </a:t>
            </a:r>
          </a:p>
          <a:p>
            <a:pPr algn="ctr"/>
            <a:endParaRPr lang="fr-FR" dirty="0">
              <a:solidFill>
                <a:srgbClr val="FFFF00"/>
              </a:solidFill>
            </a:endParaRPr>
          </a:p>
          <a:p>
            <a:pPr algn="ctr"/>
            <a:r>
              <a:rPr lang="fr-FR" dirty="0" smtClean="0">
                <a:solidFill>
                  <a:srgbClr val="FFFF00"/>
                </a:solidFill>
              </a:rPr>
              <a:t>Avec la possibilité de réutilisation des données dans une nouveau contexte avec les moyens de calcul optimisé</a:t>
            </a:r>
            <a:r>
              <a:rPr lang="fr-FR" dirty="0">
                <a:solidFill>
                  <a:srgbClr val="FFFF00"/>
                </a:solidFill>
              </a:rPr>
              <a:t>s </a:t>
            </a:r>
            <a:r>
              <a:rPr lang="fr-FR" dirty="0" smtClean="0">
                <a:solidFill>
                  <a:srgbClr val="FFFF00"/>
                </a:solidFill>
              </a:rPr>
              <a:t>à la problématique spécifique. </a:t>
            </a:r>
            <a:endParaRPr lang="fr-FR" dirty="0">
              <a:solidFill>
                <a:srgbClr val="FFFF00"/>
              </a:solidFill>
            </a:endParaRPr>
          </a:p>
        </p:txBody>
      </p:sp>
    </p:spTree>
    <p:extLst>
      <p:ext uri="{BB962C8B-B14F-4D97-AF65-F5344CB8AC3E}">
        <p14:creationId xmlns:p14="http://schemas.microsoft.com/office/powerpoint/2010/main" val="29018315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r>
              <a:rPr lang="fr-FR" dirty="0" smtClean="0"/>
              <a:t>Pyramide Open Science</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4</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sp>
        <p:nvSpPr>
          <p:cNvPr id="9" name="Triangle isocèle 8" title="Test"/>
          <p:cNvSpPr/>
          <p:nvPr/>
        </p:nvSpPr>
        <p:spPr>
          <a:xfrm>
            <a:off x="1187624" y="980728"/>
            <a:ext cx="6408712" cy="489654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ZoneTexte 11"/>
          <p:cNvSpPr txBox="1"/>
          <p:nvPr/>
        </p:nvSpPr>
        <p:spPr>
          <a:xfrm>
            <a:off x="3491880" y="2636912"/>
            <a:ext cx="1874882" cy="461665"/>
          </a:xfrm>
          <a:prstGeom prst="rect">
            <a:avLst/>
          </a:prstGeom>
          <a:noFill/>
        </p:spPr>
        <p:txBody>
          <a:bodyPr wrap="none" rtlCol="0">
            <a:spAutoFit/>
          </a:bodyPr>
          <a:lstStyle/>
          <a:p>
            <a:r>
              <a:rPr lang="fr-FR" sz="2400" dirty="0" smtClean="0">
                <a:solidFill>
                  <a:srgbClr val="FFFF00"/>
                </a:solidFill>
              </a:rPr>
              <a:t>Open Science</a:t>
            </a:r>
            <a:endParaRPr lang="fr-FR" sz="2400" dirty="0">
              <a:solidFill>
                <a:srgbClr val="FFFF00"/>
              </a:solidFill>
            </a:endParaRPr>
          </a:p>
        </p:txBody>
      </p:sp>
      <p:sp>
        <p:nvSpPr>
          <p:cNvPr id="7" name="ZoneTexte 6"/>
          <p:cNvSpPr txBox="1"/>
          <p:nvPr/>
        </p:nvSpPr>
        <p:spPr>
          <a:xfrm>
            <a:off x="2123728" y="3629923"/>
            <a:ext cx="4608512" cy="2031325"/>
          </a:xfrm>
          <a:prstGeom prst="rect">
            <a:avLst/>
          </a:prstGeom>
          <a:noFill/>
        </p:spPr>
        <p:txBody>
          <a:bodyPr wrap="square" rtlCol="0">
            <a:spAutoFit/>
          </a:bodyPr>
          <a:lstStyle/>
          <a:p>
            <a:pPr algn="ctr"/>
            <a:r>
              <a:rPr lang="fr-FR" dirty="0" smtClean="0">
                <a:solidFill>
                  <a:srgbClr val="FFFF00"/>
                </a:solidFill>
              </a:rPr>
              <a:t>Accès pour tous les chercheurs </a:t>
            </a:r>
          </a:p>
          <a:p>
            <a:pPr algn="ctr"/>
            <a:r>
              <a:rPr lang="fr-FR" dirty="0" smtClean="0">
                <a:solidFill>
                  <a:srgbClr val="FFFF00"/>
                </a:solidFill>
              </a:rPr>
              <a:t>au données scientifique, expertise,</a:t>
            </a:r>
          </a:p>
          <a:p>
            <a:pPr algn="ctr"/>
            <a:r>
              <a:rPr lang="fr-FR" dirty="0" smtClean="0">
                <a:solidFill>
                  <a:srgbClr val="FFFF00"/>
                </a:solidFill>
              </a:rPr>
              <a:t> et documentations. </a:t>
            </a:r>
          </a:p>
          <a:p>
            <a:pPr algn="ctr"/>
            <a:endParaRPr lang="fr-FR" dirty="0">
              <a:solidFill>
                <a:srgbClr val="FFFF00"/>
              </a:solidFill>
            </a:endParaRPr>
          </a:p>
          <a:p>
            <a:pPr algn="ctr"/>
            <a:r>
              <a:rPr lang="fr-FR" dirty="0" smtClean="0">
                <a:solidFill>
                  <a:srgbClr val="FFFF00"/>
                </a:solidFill>
              </a:rPr>
              <a:t>Avec la possibilité de réutilisation des données dans une nouvelle contexte avec les moyens calcul optimiser a la problématique spécifique. </a:t>
            </a:r>
            <a:endParaRPr lang="fr-FR" dirty="0">
              <a:solidFill>
                <a:srgbClr val="FFFF00"/>
              </a:solidFill>
            </a:endParaRPr>
          </a:p>
        </p:txBody>
      </p:sp>
      <p:pic>
        <p:nvPicPr>
          <p:cNvPr id="8" name="Image 7"/>
          <p:cNvPicPr>
            <a:picLocks noChangeAspect="1"/>
          </p:cNvPicPr>
          <p:nvPr/>
        </p:nvPicPr>
        <p:blipFill>
          <a:blip r:embed="rId2"/>
          <a:stretch>
            <a:fillRect/>
          </a:stretch>
        </p:blipFill>
        <p:spPr>
          <a:xfrm>
            <a:off x="1547664" y="3140968"/>
            <a:ext cx="5675908" cy="3280928"/>
          </a:xfrm>
          <a:prstGeom prst="rect">
            <a:avLst/>
          </a:prstGeom>
        </p:spPr>
      </p:pic>
    </p:spTree>
    <p:extLst>
      <p:ext uri="{BB962C8B-B14F-4D97-AF65-F5344CB8AC3E}">
        <p14:creationId xmlns:p14="http://schemas.microsoft.com/office/powerpoint/2010/main" val="30544184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0" y="764704"/>
            <a:ext cx="3491880" cy="2696432"/>
          </a:xfrm>
          <a:prstGeom prst="rect">
            <a:avLst/>
          </a:prstGeom>
        </p:spPr>
      </p:pic>
      <p:sp>
        <p:nvSpPr>
          <p:cNvPr id="2" name="Titre 1"/>
          <p:cNvSpPr>
            <a:spLocks noGrp="1"/>
          </p:cNvSpPr>
          <p:nvPr>
            <p:ph type="title"/>
          </p:nvPr>
        </p:nvSpPr>
        <p:spPr>
          <a:xfrm>
            <a:off x="0" y="116632"/>
            <a:ext cx="9165893" cy="637888"/>
          </a:xfrm>
        </p:spPr>
        <p:txBody>
          <a:bodyPr/>
          <a:lstStyle/>
          <a:p>
            <a:r>
              <a:rPr lang="fr-FR" dirty="0" smtClean="0"/>
              <a:t>Pyramide Open Science</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5</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sp>
        <p:nvSpPr>
          <p:cNvPr id="9" name="Triangle isocèle 8" title="Test"/>
          <p:cNvSpPr/>
          <p:nvPr/>
        </p:nvSpPr>
        <p:spPr>
          <a:xfrm>
            <a:off x="1187624" y="980728"/>
            <a:ext cx="6408712" cy="489654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ZoneTexte 11"/>
          <p:cNvSpPr txBox="1"/>
          <p:nvPr/>
        </p:nvSpPr>
        <p:spPr>
          <a:xfrm>
            <a:off x="3491880" y="2636912"/>
            <a:ext cx="1874882" cy="461665"/>
          </a:xfrm>
          <a:prstGeom prst="rect">
            <a:avLst/>
          </a:prstGeom>
          <a:noFill/>
        </p:spPr>
        <p:txBody>
          <a:bodyPr wrap="none" rtlCol="0">
            <a:spAutoFit/>
          </a:bodyPr>
          <a:lstStyle/>
          <a:p>
            <a:r>
              <a:rPr lang="fr-FR" sz="2400" dirty="0" smtClean="0">
                <a:solidFill>
                  <a:srgbClr val="FFFF00"/>
                </a:solidFill>
              </a:rPr>
              <a:t>Open Science</a:t>
            </a:r>
            <a:endParaRPr lang="fr-FR" sz="2400" dirty="0">
              <a:solidFill>
                <a:srgbClr val="FFFF00"/>
              </a:solidFill>
            </a:endParaRPr>
          </a:p>
        </p:txBody>
      </p:sp>
      <p:sp>
        <p:nvSpPr>
          <p:cNvPr id="7" name="ZoneTexte 6"/>
          <p:cNvSpPr txBox="1"/>
          <p:nvPr/>
        </p:nvSpPr>
        <p:spPr>
          <a:xfrm>
            <a:off x="2123728" y="3212976"/>
            <a:ext cx="4608512" cy="2308324"/>
          </a:xfrm>
          <a:prstGeom prst="rect">
            <a:avLst/>
          </a:prstGeom>
          <a:noFill/>
        </p:spPr>
        <p:txBody>
          <a:bodyPr wrap="square" rtlCol="0">
            <a:spAutoFit/>
          </a:bodyPr>
          <a:lstStyle/>
          <a:p>
            <a:pPr algn="ctr"/>
            <a:r>
              <a:rPr lang="fr-FR" sz="2400" dirty="0">
                <a:solidFill>
                  <a:srgbClr val="FFFF00"/>
                </a:solidFill>
              </a:rPr>
              <a:t>=</a:t>
            </a:r>
            <a:endParaRPr lang="fr-FR" sz="2400" dirty="0" smtClean="0">
              <a:solidFill>
                <a:srgbClr val="FFFF00"/>
              </a:solidFill>
            </a:endParaRPr>
          </a:p>
          <a:p>
            <a:pPr algn="ctr"/>
            <a:r>
              <a:rPr lang="fr-FR" sz="2400" dirty="0" smtClean="0">
                <a:solidFill>
                  <a:srgbClr val="FFFF00"/>
                </a:solidFill>
              </a:rPr>
              <a:t>Open Data +</a:t>
            </a:r>
          </a:p>
          <a:p>
            <a:pPr algn="ctr"/>
            <a:endParaRPr lang="fr-FR" sz="2400" dirty="0">
              <a:solidFill>
                <a:srgbClr val="FFFF00"/>
              </a:solidFill>
            </a:endParaRPr>
          </a:p>
          <a:p>
            <a:pPr algn="ctr"/>
            <a:r>
              <a:rPr lang="fr-FR" sz="2400" dirty="0" smtClean="0">
                <a:solidFill>
                  <a:srgbClr val="FFFF00"/>
                </a:solidFill>
              </a:rPr>
              <a:t>Open Access +</a:t>
            </a:r>
          </a:p>
          <a:p>
            <a:pPr algn="ctr"/>
            <a:endParaRPr lang="fr-FR" sz="2400" dirty="0">
              <a:solidFill>
                <a:srgbClr val="FFFF00"/>
              </a:solidFill>
            </a:endParaRPr>
          </a:p>
          <a:p>
            <a:pPr algn="ctr"/>
            <a:r>
              <a:rPr lang="fr-FR" sz="2400" dirty="0" smtClean="0">
                <a:solidFill>
                  <a:srgbClr val="FFFF00"/>
                </a:solidFill>
              </a:rPr>
              <a:t>Open Infrastructures</a:t>
            </a:r>
            <a:endParaRPr lang="fr-FR" sz="2400" dirty="0">
              <a:solidFill>
                <a:srgbClr val="FFFF00"/>
              </a:solidFill>
            </a:endParaRPr>
          </a:p>
        </p:txBody>
      </p:sp>
      <p:pic>
        <p:nvPicPr>
          <p:cNvPr id="10" name="Image 9"/>
          <p:cNvPicPr>
            <a:picLocks noChangeAspect="1"/>
          </p:cNvPicPr>
          <p:nvPr/>
        </p:nvPicPr>
        <p:blipFill>
          <a:blip r:embed="rId3"/>
          <a:stretch>
            <a:fillRect/>
          </a:stretch>
        </p:blipFill>
        <p:spPr>
          <a:xfrm>
            <a:off x="7668344" y="3717032"/>
            <a:ext cx="805827" cy="1261120"/>
          </a:xfrm>
          <a:prstGeom prst="rect">
            <a:avLst/>
          </a:prstGeom>
        </p:spPr>
      </p:pic>
      <p:pic>
        <p:nvPicPr>
          <p:cNvPr id="11" name="Image 10"/>
          <p:cNvPicPr>
            <a:picLocks noChangeAspect="1"/>
          </p:cNvPicPr>
          <p:nvPr/>
        </p:nvPicPr>
        <p:blipFill>
          <a:blip r:embed="rId4"/>
          <a:stretch>
            <a:fillRect/>
          </a:stretch>
        </p:blipFill>
        <p:spPr>
          <a:xfrm>
            <a:off x="6228184" y="1916832"/>
            <a:ext cx="2438524" cy="1706967"/>
          </a:xfrm>
          <a:prstGeom prst="rect">
            <a:avLst/>
          </a:prstGeom>
        </p:spPr>
      </p:pic>
    </p:spTree>
    <p:extLst>
      <p:ext uri="{BB962C8B-B14F-4D97-AF65-F5344CB8AC3E}">
        <p14:creationId xmlns:p14="http://schemas.microsoft.com/office/powerpoint/2010/main" val="21667150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logo_MESR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4653136"/>
            <a:ext cx="4283968" cy="1996329"/>
          </a:xfrm>
          <a:prstGeom prst="rect">
            <a:avLst/>
          </a:prstGeom>
        </p:spPr>
      </p:pic>
      <p:sp>
        <p:nvSpPr>
          <p:cNvPr id="2" name="Titre 1"/>
          <p:cNvSpPr>
            <a:spLocks noGrp="1"/>
          </p:cNvSpPr>
          <p:nvPr>
            <p:ph type="title"/>
          </p:nvPr>
        </p:nvSpPr>
        <p:spPr>
          <a:xfrm>
            <a:off x="0" y="116632"/>
            <a:ext cx="9165893" cy="637888"/>
          </a:xfrm>
        </p:spPr>
        <p:txBody>
          <a:bodyPr/>
          <a:lstStyle/>
          <a:p>
            <a:r>
              <a:rPr lang="fr-FR" dirty="0" smtClean="0"/>
              <a:t>Open Science</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6</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sp>
        <p:nvSpPr>
          <p:cNvPr id="14" name="ZoneTexte 13"/>
          <p:cNvSpPr txBox="1"/>
          <p:nvPr/>
        </p:nvSpPr>
        <p:spPr>
          <a:xfrm>
            <a:off x="395536" y="1124744"/>
            <a:ext cx="6223579" cy="461665"/>
          </a:xfrm>
          <a:prstGeom prst="rect">
            <a:avLst/>
          </a:prstGeom>
          <a:noFill/>
        </p:spPr>
        <p:txBody>
          <a:bodyPr wrap="none" rtlCol="0">
            <a:spAutoFit/>
          </a:bodyPr>
          <a:lstStyle/>
          <a:p>
            <a:r>
              <a:rPr lang="fr-FR" sz="2400" dirty="0" smtClean="0">
                <a:hlinkClick r:id="rId3"/>
              </a:rPr>
              <a:t>Plan national pour la science ouverte </a:t>
            </a:r>
            <a:r>
              <a:rPr lang="fr-FR" sz="2400" dirty="0" smtClean="0"/>
              <a:t>(July 2018)</a:t>
            </a:r>
            <a:endParaRPr lang="fr-FR" sz="2400" dirty="0"/>
          </a:p>
        </p:txBody>
      </p:sp>
      <p:sp>
        <p:nvSpPr>
          <p:cNvPr id="8" name="ZoneTexte 7"/>
          <p:cNvSpPr txBox="1"/>
          <p:nvPr/>
        </p:nvSpPr>
        <p:spPr>
          <a:xfrm>
            <a:off x="3419872" y="1844824"/>
            <a:ext cx="5472608" cy="3447098"/>
          </a:xfrm>
          <a:prstGeom prst="rect">
            <a:avLst/>
          </a:prstGeom>
          <a:noFill/>
        </p:spPr>
        <p:txBody>
          <a:bodyPr wrap="square" rtlCol="0">
            <a:spAutoFit/>
          </a:bodyPr>
          <a:lstStyle/>
          <a:p>
            <a:r>
              <a:rPr lang="fr-FR" sz="2400" dirty="0" smtClean="0"/>
              <a:t>« La </a:t>
            </a:r>
            <a:r>
              <a:rPr lang="fr-FR" sz="2400" dirty="0"/>
              <a:t>science est un bien commun que nous devons partager le plus largement possible. Le rôle des pouvoirs publics est de rétablir la fonction initiale de la science, comme facteur d’enrichissement collectif. » </a:t>
            </a:r>
            <a:endParaRPr lang="fr-FR" sz="2400" dirty="0" smtClean="0"/>
          </a:p>
          <a:p>
            <a:endParaRPr lang="fr-FR" sz="2000" dirty="0" smtClean="0"/>
          </a:p>
          <a:p>
            <a:r>
              <a:rPr lang="fr-FR" dirty="0"/>
              <a:t>Frédérique Vidal, ministre de l’Enseignement supérieur, de la Recherche et de </a:t>
            </a:r>
            <a:r>
              <a:rPr lang="fr-FR" dirty="0" smtClean="0"/>
              <a:t>l’Innovation (MESRI).</a:t>
            </a:r>
            <a:endParaRPr lang="fr-FR" dirty="0"/>
          </a:p>
          <a:p>
            <a:endParaRPr lang="fr-FR" dirty="0"/>
          </a:p>
        </p:txBody>
      </p:sp>
      <p:pic>
        <p:nvPicPr>
          <p:cNvPr id="9" name="Image 8" descr="Plan_national_pour_la_science_ouver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700808"/>
            <a:ext cx="2724764" cy="3861048"/>
          </a:xfrm>
          <a:prstGeom prst="rect">
            <a:avLst/>
          </a:prstGeom>
        </p:spPr>
      </p:pic>
    </p:spTree>
    <p:extLst>
      <p:ext uri="{BB962C8B-B14F-4D97-AF65-F5344CB8AC3E}">
        <p14:creationId xmlns:p14="http://schemas.microsoft.com/office/powerpoint/2010/main" val="3730221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logo_MESR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5033071"/>
            <a:ext cx="4283968" cy="1996329"/>
          </a:xfrm>
          <a:prstGeom prst="rect">
            <a:avLst/>
          </a:prstGeom>
        </p:spPr>
      </p:pic>
      <p:sp>
        <p:nvSpPr>
          <p:cNvPr id="2" name="Titre 1"/>
          <p:cNvSpPr>
            <a:spLocks noGrp="1"/>
          </p:cNvSpPr>
          <p:nvPr>
            <p:ph type="title"/>
          </p:nvPr>
        </p:nvSpPr>
        <p:spPr>
          <a:xfrm>
            <a:off x="0" y="116632"/>
            <a:ext cx="9165893" cy="637888"/>
          </a:xfrm>
        </p:spPr>
        <p:txBody>
          <a:bodyPr/>
          <a:lstStyle/>
          <a:p>
            <a:r>
              <a:rPr lang="fr-FR" dirty="0" smtClean="0"/>
              <a:t>Open Science</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7</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sp>
        <p:nvSpPr>
          <p:cNvPr id="14" name="ZoneTexte 13"/>
          <p:cNvSpPr txBox="1"/>
          <p:nvPr/>
        </p:nvSpPr>
        <p:spPr>
          <a:xfrm>
            <a:off x="395536" y="1124744"/>
            <a:ext cx="6223579" cy="461665"/>
          </a:xfrm>
          <a:prstGeom prst="rect">
            <a:avLst/>
          </a:prstGeom>
          <a:noFill/>
        </p:spPr>
        <p:txBody>
          <a:bodyPr wrap="none" rtlCol="0">
            <a:spAutoFit/>
          </a:bodyPr>
          <a:lstStyle/>
          <a:p>
            <a:r>
              <a:rPr lang="fr-FR" sz="2400" dirty="0" smtClean="0">
                <a:hlinkClick r:id="rId3"/>
              </a:rPr>
              <a:t>Plan national pour la science ouverte </a:t>
            </a:r>
            <a:r>
              <a:rPr lang="fr-FR" sz="2400" dirty="0" smtClean="0"/>
              <a:t>(July 2018)</a:t>
            </a:r>
            <a:endParaRPr lang="fr-FR" sz="2400" dirty="0"/>
          </a:p>
        </p:txBody>
      </p:sp>
      <p:sp>
        <p:nvSpPr>
          <p:cNvPr id="8" name="ZoneTexte 7"/>
          <p:cNvSpPr txBox="1"/>
          <p:nvPr/>
        </p:nvSpPr>
        <p:spPr>
          <a:xfrm>
            <a:off x="1835696" y="1628800"/>
            <a:ext cx="6912768" cy="4278094"/>
          </a:xfrm>
          <a:prstGeom prst="rect">
            <a:avLst/>
          </a:prstGeom>
          <a:noFill/>
        </p:spPr>
        <p:txBody>
          <a:bodyPr wrap="square" rtlCol="0">
            <a:spAutoFit/>
          </a:bodyPr>
          <a:lstStyle/>
          <a:p>
            <a:r>
              <a:rPr lang="fr-FR" sz="2400" dirty="0" smtClean="0"/>
              <a:t>Par exemple: </a:t>
            </a:r>
          </a:p>
          <a:p>
            <a:endParaRPr lang="fr-FR" sz="2400" dirty="0" smtClean="0"/>
          </a:p>
          <a:p>
            <a:pPr marL="342900" indent="-342900">
              <a:buFont typeface="Arial"/>
              <a:buChar char="•"/>
            </a:pPr>
            <a:r>
              <a:rPr lang="fr-FR" sz="2000" dirty="0" smtClean="0"/>
              <a:t>Rendre obligatoire la </a:t>
            </a:r>
            <a:r>
              <a:rPr lang="fr-FR" sz="2000" b="1" dirty="0" smtClean="0"/>
              <a:t>diffusion ouverte des données </a:t>
            </a:r>
            <a:r>
              <a:rPr lang="fr-FR" sz="2000" dirty="0" smtClean="0"/>
              <a:t>de recherche issues de programmes financés par appels à projets sur fonds publics.</a:t>
            </a:r>
          </a:p>
          <a:p>
            <a:pPr marL="342900" indent="-342900">
              <a:buFont typeface="Arial"/>
              <a:buChar char="•"/>
            </a:pPr>
            <a:r>
              <a:rPr lang="fr-FR" sz="2000" dirty="0" smtClean="0"/>
              <a:t>Créer la fonction d’</a:t>
            </a:r>
            <a:r>
              <a:rPr lang="fr-FR" sz="2000" b="1" dirty="0" smtClean="0"/>
              <a:t>administrateur des données </a:t>
            </a:r>
            <a:r>
              <a:rPr lang="fr-FR" sz="2000" dirty="0" smtClean="0"/>
              <a:t>et le réseau associé au sein des établissements.</a:t>
            </a:r>
          </a:p>
          <a:p>
            <a:pPr marL="342900" indent="-342900">
              <a:buFont typeface="Arial"/>
              <a:buChar char="•"/>
            </a:pPr>
            <a:r>
              <a:rPr lang="fr-FR" sz="2000" dirty="0" smtClean="0"/>
              <a:t>Contribuer activement à la structuration européenne au sein du </a:t>
            </a:r>
            <a:r>
              <a:rPr lang="fr-FR" sz="2000" b="1" i="1" dirty="0" err="1" smtClean="0"/>
              <a:t>European</a:t>
            </a:r>
            <a:r>
              <a:rPr lang="fr-FR" sz="2000" b="1" i="1" dirty="0" smtClean="0"/>
              <a:t> Open Science Cloud </a:t>
            </a:r>
            <a:r>
              <a:rPr lang="fr-FR" sz="2000" dirty="0" smtClean="0"/>
              <a:t>et par la participation à </a:t>
            </a:r>
            <a:r>
              <a:rPr lang="fr-FR" sz="2000" b="1" dirty="0" smtClean="0"/>
              <a:t>GO FAIR.</a:t>
            </a:r>
            <a:endParaRPr lang="fr-FR" sz="2000" b="1" dirty="0"/>
          </a:p>
          <a:p>
            <a:pPr marL="342900" indent="-342900">
              <a:buFont typeface="Arial"/>
              <a:buChar char="•"/>
            </a:pPr>
            <a:r>
              <a:rPr lang="fr-FR" sz="2000" dirty="0" smtClean="0"/>
              <a:t>Généraliser la mise en place de </a:t>
            </a:r>
            <a:r>
              <a:rPr lang="fr-FR" sz="2000" b="1" dirty="0" smtClean="0"/>
              <a:t>plans de gestion des données </a:t>
            </a:r>
            <a:r>
              <a:rPr lang="fr-FR" sz="2000" dirty="0" smtClean="0"/>
              <a:t>dans les appels à projets de recherche</a:t>
            </a:r>
          </a:p>
          <a:p>
            <a:endParaRPr lang="fr-FR" sz="2400" dirty="0"/>
          </a:p>
        </p:txBody>
      </p:sp>
      <p:pic>
        <p:nvPicPr>
          <p:cNvPr id="9" name="Image 8" descr="Plan_national_pour_la_science_ouver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916832"/>
            <a:ext cx="1296144" cy="1836663"/>
          </a:xfrm>
          <a:prstGeom prst="rect">
            <a:avLst/>
          </a:prstGeom>
        </p:spPr>
      </p:pic>
    </p:spTree>
    <p:extLst>
      <p:ext uri="{BB962C8B-B14F-4D97-AF65-F5344CB8AC3E}">
        <p14:creationId xmlns:p14="http://schemas.microsoft.com/office/powerpoint/2010/main" val="7485040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65893" cy="637888"/>
          </a:xfrm>
        </p:spPr>
        <p:txBody>
          <a:bodyPr/>
          <a:lstStyle/>
          <a:p>
            <a:r>
              <a:rPr lang="fr-FR" dirty="0" smtClean="0"/>
              <a:t>Open Data</a:t>
            </a:r>
            <a:endParaRPr lang="fr-FR" dirty="0"/>
          </a:p>
        </p:txBody>
      </p:sp>
      <p:sp>
        <p:nvSpPr>
          <p:cNvPr id="3" name="Espace réservé du pied de page 2"/>
          <p:cNvSpPr>
            <a:spLocks noGrp="1"/>
          </p:cNvSpPr>
          <p:nvPr>
            <p:ph type="ftr" sz="quarter" idx="10"/>
          </p:nvPr>
        </p:nvSpPr>
        <p:spPr/>
        <p:txBody>
          <a:bodyPr/>
          <a:lstStyle/>
          <a:p>
            <a:r>
              <a:rPr lang="fr-FR" smtClean="0"/>
              <a:t>IN2P3</a:t>
            </a:r>
            <a:endParaRPr lang="fr-FR" dirty="0"/>
          </a:p>
        </p:txBody>
      </p:sp>
      <p:sp>
        <p:nvSpPr>
          <p:cNvPr id="4" name="Espace réservé de la date 3"/>
          <p:cNvSpPr>
            <a:spLocks noGrp="1"/>
          </p:cNvSpPr>
          <p:nvPr>
            <p:ph type="dt" sz="half" idx="11"/>
          </p:nvPr>
        </p:nvSpPr>
        <p:spPr/>
        <p:txBody>
          <a:bodyPr/>
          <a:lstStyle/>
          <a:p>
            <a:pPr>
              <a:defRPr/>
            </a:pPr>
            <a:fld id="{AFAB2512-6CE3-6548-932C-EB4AA599411C}" type="datetime1">
              <a:rPr lang="fr-FR" smtClean="0"/>
              <a:t>26/11/18</a:t>
            </a:fld>
            <a:endParaRPr lang="fr-FR" dirty="0"/>
          </a:p>
        </p:txBody>
      </p:sp>
      <p:sp>
        <p:nvSpPr>
          <p:cNvPr id="5" name="Espace réservé du numéro de diapositive 4"/>
          <p:cNvSpPr>
            <a:spLocks noGrp="1"/>
          </p:cNvSpPr>
          <p:nvPr>
            <p:ph type="sldNum" sz="quarter" idx="12"/>
          </p:nvPr>
        </p:nvSpPr>
        <p:spPr/>
        <p:txBody>
          <a:bodyPr/>
          <a:lstStyle/>
          <a:p>
            <a:fld id="{D384CA22-6367-EA44-B647-20E2FBBA2D0E}" type="slidenum">
              <a:rPr lang="fr-FR" smtClean="0"/>
              <a:pPr/>
              <a:t>8</a:t>
            </a:fld>
            <a:endParaRPr lang="fr-FR" dirty="0"/>
          </a:p>
        </p:txBody>
      </p:sp>
      <p:sp>
        <p:nvSpPr>
          <p:cNvPr id="6" name="ZoneTexte 5"/>
          <p:cNvSpPr txBox="1"/>
          <p:nvPr/>
        </p:nvSpPr>
        <p:spPr>
          <a:xfrm>
            <a:off x="3871520" y="2268534"/>
            <a:ext cx="184666" cy="369332"/>
          </a:xfrm>
          <a:prstGeom prst="rect">
            <a:avLst/>
          </a:prstGeom>
          <a:noFill/>
        </p:spPr>
        <p:txBody>
          <a:bodyPr wrap="none" rtlCol="0">
            <a:spAutoFit/>
          </a:bodyPr>
          <a:lstStyle/>
          <a:p>
            <a:endParaRPr lang="fr-FR" dirty="0"/>
          </a:p>
        </p:txBody>
      </p:sp>
      <p:sp>
        <p:nvSpPr>
          <p:cNvPr id="14" name="ZoneTexte 13"/>
          <p:cNvSpPr txBox="1"/>
          <p:nvPr/>
        </p:nvSpPr>
        <p:spPr>
          <a:xfrm>
            <a:off x="395536" y="1124744"/>
            <a:ext cx="3624159" cy="1200329"/>
          </a:xfrm>
          <a:prstGeom prst="rect">
            <a:avLst/>
          </a:prstGeom>
          <a:noFill/>
        </p:spPr>
        <p:txBody>
          <a:bodyPr wrap="none" rtlCol="0">
            <a:spAutoFit/>
          </a:bodyPr>
          <a:lstStyle/>
          <a:p>
            <a:r>
              <a:rPr lang="fr-FR" dirty="0"/>
              <a:t>Open Data est un sujet </a:t>
            </a:r>
            <a:r>
              <a:rPr lang="fr-FR" dirty="0" smtClean="0"/>
              <a:t>d'actualité:</a:t>
            </a:r>
          </a:p>
          <a:p>
            <a:endParaRPr lang="fr-FR" dirty="0" smtClean="0"/>
          </a:p>
          <a:p>
            <a:r>
              <a:rPr lang="fr-FR" dirty="0" err="1"/>
              <a:t>https</a:t>
            </a:r>
            <a:r>
              <a:rPr lang="fr-FR" dirty="0"/>
              <a:t>://</a:t>
            </a:r>
            <a:r>
              <a:rPr lang="fr-FR" dirty="0" err="1"/>
              <a:t>www.google.com</a:t>
            </a:r>
            <a:r>
              <a:rPr lang="fr-FR" dirty="0"/>
              <a:t>/</a:t>
            </a:r>
            <a:r>
              <a:rPr lang="fr-FR" dirty="0" err="1"/>
              <a:t>publicdata</a:t>
            </a:r>
            <a:endParaRPr lang="fr-FR" dirty="0" smtClean="0"/>
          </a:p>
          <a:p>
            <a:endParaRPr lang="fr-FR" dirty="0"/>
          </a:p>
        </p:txBody>
      </p:sp>
      <p:pic>
        <p:nvPicPr>
          <p:cNvPr id="7" name="Image 6" descr="Screen Shot 2018-11-26 at 10.50.3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56" y="2060848"/>
            <a:ext cx="6948264" cy="4327819"/>
          </a:xfrm>
          <a:prstGeom prst="rect">
            <a:avLst/>
          </a:prstGeom>
        </p:spPr>
      </p:pic>
    </p:spTree>
    <p:extLst>
      <p:ext uri="{BB962C8B-B14F-4D97-AF65-F5344CB8AC3E}">
        <p14:creationId xmlns:p14="http://schemas.microsoft.com/office/powerpoint/2010/main" val="29341068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odele presentation IN2P3">
  <a:themeElements>
    <a:clrScheme name="Thème IN2P3">
      <a:dk1>
        <a:srgbClr val="00294B"/>
      </a:dk1>
      <a:lt1>
        <a:srgbClr val="FFFFFF"/>
      </a:lt1>
      <a:dk2>
        <a:srgbClr val="456487"/>
      </a:dk2>
      <a:lt2>
        <a:srgbClr val="FFFFFF"/>
      </a:lt2>
      <a:accent1>
        <a:srgbClr val="00294B"/>
      </a:accent1>
      <a:accent2>
        <a:srgbClr val="456487"/>
      </a:accent2>
      <a:accent3>
        <a:srgbClr val="E75112"/>
      </a:accent3>
      <a:accent4>
        <a:srgbClr val="62C4DD"/>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15063</TotalTime>
  <Words>1126</Words>
  <Application>Microsoft Macintosh PowerPoint</Application>
  <PresentationFormat>Présentation à l'écran (4:3)</PresentationFormat>
  <Paragraphs>279</Paragraphs>
  <Slides>32</Slides>
  <Notes>0</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Modele presentation IN2P3</vt:lpstr>
      <vt:lpstr>Enjeux des principes FAIR</vt:lpstr>
      <vt:lpstr>Outline</vt:lpstr>
      <vt:lpstr>Pyramide Open Science</vt:lpstr>
      <vt:lpstr>Pyramide Open Science</vt:lpstr>
      <vt:lpstr>Pyramide Open Science</vt:lpstr>
      <vt:lpstr>Pyramide Open Science</vt:lpstr>
      <vt:lpstr>Open Science</vt:lpstr>
      <vt:lpstr>Open Science</vt:lpstr>
      <vt:lpstr>Open Data</vt:lpstr>
      <vt:lpstr>Open Data = FAIR Data</vt:lpstr>
      <vt:lpstr>FAIR Data: Points clés</vt:lpstr>
      <vt:lpstr>FAIR Data: Points clés</vt:lpstr>
      <vt:lpstr>Conclusion</vt:lpstr>
      <vt:lpstr>Merci de votre  attention !</vt:lpstr>
      <vt:lpstr>Activités clés: IN2P3</vt:lpstr>
      <vt:lpstr>Activités clés: France</vt:lpstr>
      <vt:lpstr>Activités clés: France</vt:lpstr>
      <vt:lpstr>Key activities: Europe</vt:lpstr>
      <vt:lpstr>Activités clés: France</vt:lpstr>
      <vt:lpstr>Open Data</vt:lpstr>
      <vt:lpstr>Open Access</vt:lpstr>
      <vt:lpstr>Open Access</vt:lpstr>
      <vt:lpstr>Open Access</vt:lpstr>
      <vt:lpstr>Open Access</vt:lpstr>
      <vt:lpstr>Open Access</vt:lpstr>
      <vt:lpstr>Open Access</vt:lpstr>
      <vt:lpstr>Accès aux infrastructures calcul</vt:lpstr>
      <vt:lpstr>Activités clés</vt:lpstr>
      <vt:lpstr>IN2P3 computing infrastructures</vt:lpstr>
      <vt:lpstr>Activités clés: EOSC</vt:lpstr>
      <vt:lpstr>EOSC, préparation</vt:lpstr>
      <vt:lpstr>EOSC, prochaines étapes</vt:lpstr>
    </vt:vector>
  </TitlesOfParts>
  <Company>CNRS DR16</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MERCIER Francois</dc:creator>
  <cp:lastModifiedBy>BECKMANN Volker</cp:lastModifiedBy>
  <cp:revision>183</cp:revision>
  <dcterms:created xsi:type="dcterms:W3CDTF">2017-07-31T09:41:10Z</dcterms:created>
  <dcterms:modified xsi:type="dcterms:W3CDTF">2018-11-26T12:30:45Z</dcterms:modified>
</cp:coreProperties>
</file>